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Amaranth"/>
      <p:regular r:id="rId12"/>
      <p:bold r:id="rId13"/>
      <p:italic r:id="rId14"/>
      <p:boldItalic r:id="rId15"/>
    </p:embeddedFont>
    <p:embeddedFont>
      <p:font typeface="Gloria Hallelujah"/>
      <p:regular r:id="rId16"/>
    </p:embeddedFont>
    <p:embeddedFont>
      <p:font typeface="Indie Flower"/>
      <p:regular r:id="rId17"/>
    </p:embeddedFont>
    <p:embeddedFont>
      <p:font typeface="Aladin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maranth-bold.fntdata"/><Relationship Id="rId12" Type="http://schemas.openxmlformats.org/officeDocument/2006/relationships/font" Target="fonts/Amaranth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maranth-boldItalic.fntdata"/><Relationship Id="rId14" Type="http://schemas.openxmlformats.org/officeDocument/2006/relationships/font" Target="fonts/Amaranth-italic.fntdata"/><Relationship Id="rId17" Type="http://schemas.openxmlformats.org/officeDocument/2006/relationships/font" Target="fonts/IndieFlower-regular.fntdata"/><Relationship Id="rId16" Type="http://schemas.openxmlformats.org/officeDocument/2006/relationships/font" Target="fonts/GloriaHallelujah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Aladin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png"/><Relationship Id="rId4" Type="http://schemas.openxmlformats.org/officeDocument/2006/relationships/image" Target="../media/image07.gif"/><Relationship Id="rId5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Relationship Id="rId4" Type="http://schemas.openxmlformats.org/officeDocument/2006/relationships/image" Target="../media/image09.png"/><Relationship Id="rId5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Relationship Id="rId4" Type="http://schemas.openxmlformats.org/officeDocument/2006/relationships/image" Target="../media/image02.gif"/><Relationship Id="rId9" Type="http://schemas.openxmlformats.org/officeDocument/2006/relationships/image" Target="../media/image10.png"/><Relationship Id="rId5" Type="http://schemas.openxmlformats.org/officeDocument/2006/relationships/image" Target="../media/image04.png"/><Relationship Id="rId6" Type="http://schemas.openxmlformats.org/officeDocument/2006/relationships/image" Target="../media/image03.png"/><Relationship Id="rId7" Type="http://schemas.openxmlformats.org/officeDocument/2006/relationships/image" Target="../media/image07.gif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03.png"/><Relationship Id="rId6" Type="http://schemas.openxmlformats.org/officeDocument/2006/relationships/image" Target="../media/image19.png"/><Relationship Id="rId7" Type="http://schemas.openxmlformats.org/officeDocument/2006/relationships/image" Target="../media/image14.png"/><Relationship Id="rId8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FE2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1647550" y="3154675"/>
            <a:ext cx="6103499" cy="77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948" y="582925"/>
            <a:ext cx="5465049" cy="2138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377200" y="3440425"/>
            <a:ext cx="8321099" cy="94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160025" y="3223250"/>
            <a:ext cx="8938199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lnSpc>
                <a:spcPct val="16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it" sz="3000">
                <a:solidFill>
                  <a:srgbClr val="333333"/>
                </a:solidFill>
                <a:latin typeface="Amaranth"/>
                <a:ea typeface="Amaranth"/>
                <a:cs typeface="Amaranth"/>
                <a:sym typeface="Amaranth"/>
              </a:rPr>
              <a:t>“</a:t>
            </a:r>
            <a:r>
              <a:rPr lang="it" sz="3000">
                <a:solidFill>
                  <a:srgbClr val="333333"/>
                </a:solidFill>
                <a:latin typeface="Amaranth"/>
                <a:ea typeface="Amaranth"/>
                <a:cs typeface="Amaranth"/>
                <a:sym typeface="Amaranth"/>
              </a:rPr>
              <a:t>Su Internet c’è di tutto. E anche il contrario di tutto.”</a:t>
            </a:r>
          </a:p>
          <a:p>
            <a:pPr lvl="0" rtl="0" algn="ctr">
              <a:lnSpc>
                <a:spcPct val="160000"/>
              </a:lnSpc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it" sz="2400">
                <a:solidFill>
                  <a:srgbClr val="333333"/>
                </a:solidFill>
                <a:latin typeface="Amaranth"/>
                <a:ea typeface="Amaranth"/>
                <a:cs typeface="Amaranth"/>
                <a:sym typeface="Amaranth"/>
              </a:rPr>
              <a:t>-Piero Angela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1150" y="412040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54407">
            <a:off x="-16151" y="454196"/>
            <a:ext cx="3132202" cy="1294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FE2F3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411500" y="480050"/>
            <a:ext cx="3383399" cy="1840199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t" sz="1800">
                <a:latin typeface="Amaranth"/>
                <a:ea typeface="Amaranth"/>
                <a:cs typeface="Amaranth"/>
                <a:sym typeface="Amaranth"/>
              </a:rPr>
              <a:t>Cos’è Eipass Junior?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" sz="1800">
                <a:latin typeface="Indie Flower"/>
                <a:ea typeface="Indie Flower"/>
                <a:cs typeface="Indie Flower"/>
                <a:sym typeface="Indie Flower"/>
              </a:rPr>
              <a:t>Eipass junior è il programma di alfabetizzazione informatica e certificazione delle competenze acquisite.</a:t>
            </a:r>
          </a:p>
        </p:txBody>
      </p:sp>
      <p:sp>
        <p:nvSpPr>
          <p:cNvPr id="65" name="Shape 65"/>
          <p:cNvSpPr/>
          <p:nvPr/>
        </p:nvSpPr>
        <p:spPr>
          <a:xfrm>
            <a:off x="4892025" y="514400"/>
            <a:ext cx="3337499" cy="1771499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t" sz="1800">
                <a:latin typeface="Amaranth"/>
                <a:ea typeface="Amaranth"/>
                <a:cs typeface="Amaranth"/>
                <a:sym typeface="Amaranth"/>
              </a:rPr>
              <a:t>A chi è rivolto Eipass Junior?</a:t>
            </a:r>
          </a:p>
          <a:p>
            <a:pPr lvl="0" algn="l">
              <a:spcBef>
                <a:spcPts val="0"/>
              </a:spcBef>
              <a:buNone/>
            </a:pPr>
            <a:r>
              <a:rPr lang="it" sz="1800">
                <a:latin typeface="Indie Flower"/>
                <a:ea typeface="Indie Flower"/>
                <a:cs typeface="Indie Flower"/>
                <a:sym typeface="Indie Flower"/>
              </a:rPr>
              <a:t>Eipass junior può essere eseguito dai ragazzi della scuola primaria di secondo grado e nella scuola secondaria</a:t>
            </a:r>
          </a:p>
        </p:txBody>
      </p:sp>
      <p:sp>
        <p:nvSpPr>
          <p:cNvPr id="66" name="Shape 66"/>
          <p:cNvSpPr/>
          <p:nvPr/>
        </p:nvSpPr>
        <p:spPr>
          <a:xfrm>
            <a:off x="765750" y="3829050"/>
            <a:ext cx="7612499" cy="994499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rgbClr val="1C458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 sz="1800">
                <a:latin typeface="Indie Flower"/>
                <a:ea typeface="Indie Flower"/>
                <a:cs typeface="Indie Flower"/>
                <a:sym typeface="Indie Flower"/>
              </a:rPr>
              <a:t>La certificazione EIPASS Junior si può utilizzare come  Credito Formativo 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7950" y="2195250"/>
            <a:ext cx="1061024" cy="10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44021">
            <a:off x="7558371" y="3559862"/>
            <a:ext cx="1083982" cy="74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33954">
            <a:off x="1540187" y="2001187"/>
            <a:ext cx="246697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FE2F3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1811700" y="57150"/>
            <a:ext cx="5520599" cy="73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000">
                <a:solidFill>
                  <a:srgbClr val="1155CC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COSA ABBIAMO IMPARATO?</a:t>
            </a:r>
          </a:p>
        </p:txBody>
      </p:sp>
      <p:sp>
        <p:nvSpPr>
          <p:cNvPr id="75" name="Shape 75"/>
          <p:cNvSpPr/>
          <p:nvPr/>
        </p:nvSpPr>
        <p:spPr>
          <a:xfrm rot="-725656">
            <a:off x="284685" y="1031028"/>
            <a:ext cx="2449876" cy="1292543"/>
          </a:xfrm>
          <a:prstGeom prst="roundRect">
            <a:avLst>
              <a:gd fmla="val 16667" name="adj"/>
            </a:avLst>
          </a:prstGeom>
          <a:solidFill>
            <a:srgbClr val="B9F0FF"/>
          </a:solidFill>
          <a:ln cap="flat" cmpd="sng" w="1905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600" u="sng">
                <a:latin typeface="Aladin"/>
                <a:ea typeface="Aladin"/>
                <a:cs typeface="Aladin"/>
                <a:sym typeface="Aladin"/>
              </a:rPr>
              <a:t>MODULO 1 : </a:t>
            </a:r>
            <a:r>
              <a:rPr lang="it" sz="1600">
                <a:latin typeface="Aladin"/>
                <a:ea typeface="Aladin"/>
                <a:cs typeface="Aladin"/>
                <a:sym typeface="Aladin"/>
              </a:rPr>
              <a:t>Pensiero computazionale e codig: dal logo allo Scratch</a:t>
            </a:r>
          </a:p>
        </p:txBody>
      </p:sp>
      <p:sp>
        <p:nvSpPr>
          <p:cNvPr id="76" name="Shape 76"/>
          <p:cNvSpPr/>
          <p:nvPr/>
        </p:nvSpPr>
        <p:spPr>
          <a:xfrm rot="-886">
            <a:off x="3436849" y="894223"/>
            <a:ext cx="2327400" cy="1265999"/>
          </a:xfrm>
          <a:prstGeom prst="roundRect">
            <a:avLst>
              <a:gd fmla="val 16667" name="adj"/>
            </a:avLst>
          </a:prstGeom>
          <a:solidFill>
            <a:srgbClr val="B9F0FF"/>
          </a:solidFill>
          <a:ln cap="flat" cmpd="sng" w="1905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latin typeface="Aladin"/>
                <a:ea typeface="Aladin"/>
                <a:cs typeface="Aladin"/>
                <a:sym typeface="Aladin"/>
              </a:rPr>
              <a:t>MODULO 2:</a:t>
            </a:r>
            <a:r>
              <a:rPr lang="it" sz="1600">
                <a:latin typeface="Aladin"/>
                <a:ea typeface="Aladin"/>
                <a:cs typeface="Aladin"/>
                <a:sym typeface="Aladin"/>
              </a:rPr>
              <a:t> Creazione e gestione di documenti di testo</a:t>
            </a:r>
          </a:p>
        </p:txBody>
      </p:sp>
      <p:sp>
        <p:nvSpPr>
          <p:cNvPr id="77" name="Shape 77"/>
          <p:cNvSpPr/>
          <p:nvPr/>
        </p:nvSpPr>
        <p:spPr>
          <a:xfrm rot="-1136773">
            <a:off x="906057" y="3330517"/>
            <a:ext cx="2455954" cy="1259708"/>
          </a:xfrm>
          <a:prstGeom prst="roundRect">
            <a:avLst>
              <a:gd fmla="val 16667" name="adj"/>
            </a:avLst>
          </a:prstGeom>
          <a:solidFill>
            <a:srgbClr val="B9F0FF"/>
          </a:solidFill>
          <a:ln cap="flat" cmpd="sng" w="1905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latin typeface="Aladin"/>
                <a:ea typeface="Aladin"/>
                <a:cs typeface="Aladin"/>
                <a:sym typeface="Aladin"/>
              </a:rPr>
              <a:t>MODULO 4: </a:t>
            </a:r>
            <a:r>
              <a:rPr lang="it" sz="1600">
                <a:latin typeface="Aladin"/>
                <a:ea typeface="Aladin"/>
                <a:cs typeface="Aladin"/>
                <a:sym typeface="Aladin"/>
              </a:rPr>
              <a:t>Realizzazione di semplici presentazioni multimediali</a:t>
            </a:r>
          </a:p>
        </p:txBody>
      </p:sp>
      <p:sp>
        <p:nvSpPr>
          <p:cNvPr id="78" name="Shape 78"/>
          <p:cNvSpPr/>
          <p:nvPr/>
        </p:nvSpPr>
        <p:spPr>
          <a:xfrm rot="-823172">
            <a:off x="4537654" y="3527895"/>
            <a:ext cx="2171866" cy="1074328"/>
          </a:xfrm>
          <a:prstGeom prst="roundRect">
            <a:avLst>
              <a:gd fmla="val 16667" name="adj"/>
            </a:avLst>
          </a:prstGeom>
          <a:solidFill>
            <a:srgbClr val="B9F0FF"/>
          </a:solidFill>
          <a:ln cap="flat" cmpd="sng" w="1905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latin typeface="Aladin"/>
                <a:ea typeface="Aladin"/>
                <a:cs typeface="Aladin"/>
                <a:sym typeface="Aladin"/>
              </a:rPr>
              <a:t>MODULO 5: </a:t>
            </a:r>
            <a:r>
              <a:rPr lang="it" sz="1600">
                <a:latin typeface="Aladin"/>
                <a:ea typeface="Aladin"/>
                <a:cs typeface="Aladin"/>
                <a:sym typeface="Aladin"/>
              </a:rPr>
              <a:t>Principi di comunicazione in rete</a:t>
            </a:r>
          </a:p>
        </p:txBody>
      </p:sp>
      <p:sp>
        <p:nvSpPr>
          <p:cNvPr id="79" name="Shape 79"/>
          <p:cNvSpPr/>
          <p:nvPr/>
        </p:nvSpPr>
        <p:spPr>
          <a:xfrm rot="-396600">
            <a:off x="6287607" y="1524448"/>
            <a:ext cx="2645283" cy="1474708"/>
          </a:xfrm>
          <a:prstGeom prst="roundRect">
            <a:avLst>
              <a:gd fmla="val 16667" name="adj"/>
            </a:avLst>
          </a:prstGeom>
          <a:solidFill>
            <a:srgbClr val="B9F0FF"/>
          </a:solidFill>
          <a:ln cap="flat" cmpd="sng" w="1905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u="sng">
                <a:latin typeface="Aladin"/>
                <a:ea typeface="Aladin"/>
                <a:cs typeface="Aladin"/>
                <a:sym typeface="Aladin"/>
              </a:rPr>
              <a:t>MODULO 3:</a:t>
            </a:r>
            <a:r>
              <a:rPr lang="it" sz="1600">
                <a:latin typeface="Aladin"/>
                <a:ea typeface="Aladin"/>
                <a:cs typeface="Aladin"/>
                <a:sym typeface="Aladin"/>
              </a:rPr>
              <a:t> Creazione e gestione di gestione di fogli di calcolo 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68423">
            <a:off x="1762837" y="1578973"/>
            <a:ext cx="1166374" cy="116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5962" y="1652562"/>
            <a:ext cx="115252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5650" y="2551625"/>
            <a:ext cx="101917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1325" y="3876900"/>
            <a:ext cx="1266600" cy="12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1425" y="419100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19575" y="2551622"/>
            <a:ext cx="833656" cy="8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14675" y="4046250"/>
            <a:ext cx="522174" cy="52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FE2F3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35811" t="0"/>
          <a:stretch/>
        </p:blipFill>
        <p:spPr>
          <a:xfrm>
            <a:off x="0" y="1775075"/>
            <a:ext cx="2643899" cy="3089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b="0" l="9916" r="45691" t="0"/>
          <a:stretch/>
        </p:blipFill>
        <p:spPr>
          <a:xfrm>
            <a:off x="6406500" y="2189700"/>
            <a:ext cx="2737500" cy="295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1710925" y="1323425"/>
            <a:ext cx="2737500" cy="1304699"/>
          </a:xfrm>
          <a:prstGeom prst="cloudCallout">
            <a:avLst>
              <a:gd fmla="val -58594" name="adj1"/>
              <a:gd fmla="val 34420" name="adj2"/>
            </a:avLst>
          </a:prstGeom>
          <a:solidFill>
            <a:srgbClr val="9FC5E8"/>
          </a:solidFill>
          <a:ln cap="flat" cmpd="sng" w="1905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Gloria Hallelujah"/>
                <a:ea typeface="Gloria Hallelujah"/>
                <a:cs typeface="Gloria Hallelujah"/>
                <a:sym typeface="Gloria Hallelujah"/>
              </a:rPr>
              <a:t>Ciao,sono </a:t>
            </a:r>
            <a:r>
              <a:rPr b="1" lang="it">
                <a:latin typeface="Gloria Hallelujah"/>
                <a:ea typeface="Gloria Hallelujah"/>
                <a:cs typeface="Gloria Hallelujah"/>
                <a:sym typeface="Gloria Hallelujah"/>
              </a:rPr>
              <a:t>Sandro Grippo</a:t>
            </a:r>
            <a:r>
              <a:rPr lang="it">
                <a:latin typeface="Gloria Hallelujah"/>
                <a:ea typeface="Gloria Hallelujah"/>
                <a:cs typeface="Gloria Hallelujah"/>
                <a:sym typeface="Gloria Hallelujah"/>
              </a:rPr>
              <a:t>….uno degli esaminatori.</a:t>
            </a:r>
          </a:p>
        </p:txBody>
      </p:sp>
      <p:sp>
        <p:nvSpPr>
          <p:cNvPr id="94" name="Shape 94"/>
          <p:cNvSpPr/>
          <p:nvPr/>
        </p:nvSpPr>
        <p:spPr>
          <a:xfrm>
            <a:off x="4808275" y="1450975"/>
            <a:ext cx="2643899" cy="1467300"/>
          </a:xfrm>
          <a:prstGeom prst="cloudCallout">
            <a:avLst>
              <a:gd fmla="val 52482" name="adj1"/>
              <a:gd fmla="val 73844" name="adj2"/>
            </a:avLst>
          </a:prstGeom>
          <a:solidFill>
            <a:srgbClr val="9FC5E8"/>
          </a:solidFill>
          <a:ln cap="flat" cmpd="sng" w="1905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Gloria Hallelujah"/>
                <a:ea typeface="Gloria Hallelujah"/>
                <a:cs typeface="Gloria Hallelujah"/>
                <a:sym typeface="Gloria Hallelujah"/>
              </a:rPr>
              <a:t>Salve, sono </a:t>
            </a:r>
            <a:r>
              <a:rPr b="1" lang="it">
                <a:latin typeface="Gloria Hallelujah"/>
                <a:ea typeface="Gloria Hallelujah"/>
                <a:cs typeface="Gloria Hallelujah"/>
                <a:sym typeface="Gloria Hallelujah"/>
              </a:rPr>
              <a:t>Francese Claudia</a:t>
            </a:r>
            <a:r>
              <a:rPr lang="it">
                <a:latin typeface="Gloria Hallelujah"/>
                <a:ea typeface="Gloria Hallelujah"/>
                <a:cs typeface="Gloria Hallelujah"/>
                <a:sym typeface="Gloria Hallelujah"/>
              </a:rPr>
              <a:t>,</a:t>
            </a:r>
            <a:r>
              <a:rPr lang="it">
                <a:latin typeface="Gloria Hallelujah"/>
                <a:ea typeface="Gloria Hallelujah"/>
                <a:cs typeface="Gloria Hallelujah"/>
                <a:sym typeface="Gloria Hallelujah"/>
              </a:rPr>
              <a:t> e sono uno degli esaminatori</a:t>
            </a:r>
          </a:p>
        </p:txBody>
      </p:sp>
      <p:sp>
        <p:nvSpPr>
          <p:cNvPr id="95" name="Shape 95"/>
          <p:cNvSpPr/>
          <p:nvPr/>
        </p:nvSpPr>
        <p:spPr>
          <a:xfrm>
            <a:off x="2662650" y="3849575"/>
            <a:ext cx="3379199" cy="8127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2857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3000">
                <a:latin typeface="Aladin"/>
                <a:ea typeface="Aladin"/>
                <a:cs typeface="Aladin"/>
                <a:sym typeface="Aladin"/>
              </a:rPr>
              <a:t>tranquilli, è semplice!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2223" y="3320198"/>
            <a:ext cx="703050" cy="7030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112550" y="236350"/>
            <a:ext cx="5661299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600">
                <a:solidFill>
                  <a:srgbClr val="1155CC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GLI ESAMI!!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7175" y="18675"/>
            <a:ext cx="1201249" cy="12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4693350" y="18675"/>
            <a:ext cx="3331499" cy="1030499"/>
          </a:xfrm>
          <a:prstGeom prst="cloudCallout">
            <a:avLst>
              <a:gd fmla="val -56758" name="adj1"/>
              <a:gd fmla="val 24641" name="adj2"/>
            </a:avLst>
          </a:prstGeom>
          <a:solidFill>
            <a:srgbClr val="9FC5E8"/>
          </a:solidFill>
          <a:ln cap="flat" cmpd="sng" w="19050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latin typeface="Indie Flower"/>
                <a:ea typeface="Indie Flower"/>
                <a:cs typeface="Indie Flower"/>
                <a:sym typeface="Indie Flower"/>
              </a:rPr>
              <a:t>DEVI RISPONDERE CORRETTAMENTE AL </a:t>
            </a:r>
            <a:r>
              <a:rPr b="1" lang="it">
                <a:latin typeface="Indie Flower"/>
                <a:ea typeface="Indie Flower"/>
                <a:cs typeface="Indie Flower"/>
                <a:sym typeface="Indie Flower"/>
              </a:rPr>
              <a:t>75% </a:t>
            </a:r>
            <a:r>
              <a:rPr lang="it">
                <a:latin typeface="Indie Flower"/>
                <a:ea typeface="Indie Flower"/>
                <a:cs typeface="Indie Flower"/>
                <a:sym typeface="Indie Flower"/>
              </a:rPr>
              <a:t>DELLE DOMANDE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FE2F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6634" l="1758" r="0" t="7873"/>
          <a:stretch/>
        </p:blipFill>
        <p:spPr>
          <a:xfrm>
            <a:off x="0" y="748525"/>
            <a:ext cx="9144000" cy="439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2438075" y="53350"/>
            <a:ext cx="55497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000">
                <a:solidFill>
                  <a:srgbClr val="1155CC"/>
                </a:solidFill>
                <a:latin typeface="Amaranth"/>
                <a:ea typeface="Amaranth"/>
                <a:cs typeface="Amaranth"/>
                <a:sym typeface="Amaranth"/>
              </a:rPr>
              <a:t>IL SITO UFFICIALE!!!!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9DAF8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1219075" y="0"/>
            <a:ext cx="7143300" cy="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000">
                <a:solidFill>
                  <a:srgbClr val="1155CC"/>
                </a:solidFill>
                <a:latin typeface="Amaranth"/>
                <a:ea typeface="Amaranth"/>
                <a:cs typeface="Amaranth"/>
                <a:sym typeface="Amaranth"/>
              </a:rPr>
              <a:t>COME FACCIAMO LE ESERCITAZIONI?!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57797" l="7953" r="7615" t="11834"/>
          <a:stretch/>
        </p:blipFill>
        <p:spPr>
          <a:xfrm>
            <a:off x="641775" y="566725"/>
            <a:ext cx="7720601" cy="156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6950675" y="780600"/>
            <a:ext cx="1058700" cy="48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8159000" y="887550"/>
            <a:ext cx="684300" cy="267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990000"/>
          </a:solidFill>
          <a:ln cap="flat" cmpd="sng" w="9525">
            <a:solidFill>
              <a:srgbClr val="66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28526" l="32015" r="28103" t="16561"/>
          <a:stretch/>
        </p:blipFill>
        <p:spPr>
          <a:xfrm>
            <a:off x="1358050" y="2127975"/>
            <a:ext cx="5881326" cy="301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6768900" y="2598500"/>
            <a:ext cx="1807200" cy="545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990000"/>
          </a:solidFill>
          <a:ln cap="flat" cmpd="sng" w="9525">
            <a:solidFill>
              <a:srgbClr val="66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/>
        </p:nvSpPr>
        <p:spPr>
          <a:xfrm flipH="1">
            <a:off x="0" y="3670550"/>
            <a:ext cx="1542600" cy="545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990000"/>
          </a:solidFill>
          <a:ln cap="flat" cmpd="sng" w="9525">
            <a:solidFill>
              <a:srgbClr val="66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FE2F3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2487350" y="191350"/>
            <a:ext cx="4625700" cy="41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000">
                <a:solidFill>
                  <a:srgbClr val="1155CC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LA MIA ESPERIENZA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9146" y="191346"/>
            <a:ext cx="531200" cy="5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255750" y="945450"/>
            <a:ext cx="8632500" cy="32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800">
                <a:latin typeface="Indie Flower"/>
                <a:ea typeface="Indie Flower"/>
                <a:cs typeface="Indie Flower"/>
                <a:sym typeface="Indie Flower"/>
              </a:rPr>
              <a:t>All’ Eipass mi sono trovata </a:t>
            </a:r>
            <a:r>
              <a:rPr b="1" lang="it" sz="1800">
                <a:latin typeface="Indie Flower"/>
                <a:ea typeface="Indie Flower"/>
                <a:cs typeface="Indie Flower"/>
                <a:sym typeface="Indie Flower"/>
              </a:rPr>
              <a:t>molto bene</a:t>
            </a:r>
            <a:r>
              <a:rPr lang="it" sz="1800">
                <a:latin typeface="Indie Flower"/>
                <a:ea typeface="Indie Flower"/>
                <a:cs typeface="Indie Flower"/>
                <a:sym typeface="Indie Flower"/>
              </a:rPr>
              <a:t>, ho imparato molte cose che non conoscevo ancora. Gli insegnati (la Professoressa Vercellone e la </a:t>
            </a:r>
            <a:r>
              <a:rPr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Professoressa Loggia) sono state sempre molto d</a:t>
            </a:r>
            <a:r>
              <a:rPr b="1"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isponibili,</a:t>
            </a:r>
            <a:r>
              <a:rPr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 e se non capivo qualcosa  me la rispiegavano più volte. La cosa che temevo di più erano gli </a:t>
            </a:r>
            <a:r>
              <a:rPr b="1"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esami</a:t>
            </a:r>
            <a:r>
              <a:rPr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, che alla fine si sono dimostrarti “facili”( ovviamente a casa mi ero preparata facendo le esercitazioni).</a:t>
            </a:r>
          </a:p>
          <a:p>
            <a:pPr lvl="0">
              <a:spcBef>
                <a:spcPts val="0"/>
              </a:spcBef>
              <a:buNone/>
            </a:pPr>
            <a:r>
              <a:rPr lang="it" sz="18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Penso che l’EIPASS sia molto utile per imparare ad usare il computer, i programmi e non solo.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6087" y="2797300"/>
            <a:ext cx="2297324" cy="2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>
            <a:off x="7486050" y="2916825"/>
            <a:ext cx="1078949" cy="107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0187" y="3011250"/>
            <a:ext cx="876225" cy="49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9049" y="2797299"/>
            <a:ext cx="531200" cy="53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2777" y="3385197"/>
            <a:ext cx="2833024" cy="11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33774" y="3563237"/>
            <a:ext cx="531200" cy="53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56674" y="4316699"/>
            <a:ext cx="531200" cy="53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66149" y="2916824"/>
            <a:ext cx="531200" cy="53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59962" y="2916824"/>
            <a:ext cx="531200" cy="53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45924" y="4329149"/>
            <a:ext cx="531200" cy="53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67424" y="3995774"/>
            <a:ext cx="531200" cy="531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