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Handlee"/>
      <p:regular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font" Target="fonts/Handlee-regular.fntdata"/><Relationship Id="rId10" Type="http://schemas.openxmlformats.org/officeDocument/2006/relationships/slide" Target="slides/slide6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it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01.gif"/><Relationship Id="rId5" Type="http://schemas.openxmlformats.org/officeDocument/2006/relationships/image" Target="../media/image03.gif"/><Relationship Id="rId6" Type="http://schemas.openxmlformats.org/officeDocument/2006/relationships/image" Target="../media/image0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05.png"/><Relationship Id="rId5" Type="http://schemas.openxmlformats.org/officeDocument/2006/relationships/image" Target="../media/image0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04.png"/><Relationship Id="rId5" Type="http://schemas.openxmlformats.org/officeDocument/2006/relationships/image" Target="../media/image07.jpg"/><Relationship Id="rId6" Type="http://schemas.openxmlformats.org/officeDocument/2006/relationships/image" Target="../media/image11.png"/><Relationship Id="rId7" Type="http://schemas.openxmlformats.org/officeDocument/2006/relationships/image" Target="../media/image0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06.gif"/><Relationship Id="rId5" Type="http://schemas.openxmlformats.org/officeDocument/2006/relationships/image" Target="../media/image0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/>
          <p:nvPr/>
        </p:nvSpPr>
        <p:spPr>
          <a:xfrm>
            <a:off x="2896941" y="1929862"/>
            <a:ext cx="3350111" cy="12837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rgbClr val="0000FF"/>
                </a:solidFill>
                <a:latin typeface="Handlee"/>
              </a:rPr>
              <a:t>Eipass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6209775" y="2587175"/>
            <a:ext cx="990299" cy="49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24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Junior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>
            <p:ph type="title"/>
          </p:nvPr>
        </p:nvSpPr>
        <p:spPr>
          <a:xfrm>
            <a:off x="2394150" y="2285400"/>
            <a:ext cx="43557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it" sz="36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Quali argomenti tratta </a:t>
            </a:r>
          </a:p>
        </p:txBody>
      </p:sp>
      <p:sp>
        <p:nvSpPr>
          <p:cNvPr id="63" name="Shape 63"/>
          <p:cNvSpPr/>
          <p:nvPr/>
        </p:nvSpPr>
        <p:spPr>
          <a:xfrm>
            <a:off x="230049" y="629475"/>
            <a:ext cx="2566133" cy="1969595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Il pensiero computazionale</a:t>
            </a:r>
          </a:p>
        </p:txBody>
      </p:sp>
      <p:sp>
        <p:nvSpPr>
          <p:cNvPr id="64" name="Shape 64"/>
          <p:cNvSpPr/>
          <p:nvPr/>
        </p:nvSpPr>
        <p:spPr>
          <a:xfrm>
            <a:off x="6347824" y="629475"/>
            <a:ext cx="2484486" cy="1778652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Le comunicazioni in rete</a:t>
            </a:r>
          </a:p>
        </p:txBody>
      </p:sp>
      <p:sp>
        <p:nvSpPr>
          <p:cNvPr id="65" name="Shape 65"/>
          <p:cNvSpPr/>
          <p:nvPr/>
        </p:nvSpPr>
        <p:spPr>
          <a:xfrm>
            <a:off x="6591999" y="2964599"/>
            <a:ext cx="2484486" cy="1896209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Le presentazioni di vario genere</a:t>
            </a:r>
          </a:p>
        </p:txBody>
      </p:sp>
      <p:sp>
        <p:nvSpPr>
          <p:cNvPr id="66" name="Shape 66"/>
          <p:cNvSpPr/>
          <p:nvPr/>
        </p:nvSpPr>
        <p:spPr>
          <a:xfrm>
            <a:off x="3891375" y="3415187"/>
            <a:ext cx="2118743" cy="1666170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Il foglio di calcolo</a:t>
            </a:r>
          </a:p>
        </p:txBody>
      </p:sp>
      <p:sp>
        <p:nvSpPr>
          <p:cNvPr id="67" name="Shape 67"/>
          <p:cNvSpPr/>
          <p:nvPr/>
        </p:nvSpPr>
        <p:spPr>
          <a:xfrm>
            <a:off x="3512625" y="145900"/>
            <a:ext cx="2118743" cy="1722005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I documenti word</a:t>
            </a:r>
          </a:p>
        </p:txBody>
      </p:sp>
      <p:sp>
        <p:nvSpPr>
          <p:cNvPr id="68" name="Shape 68"/>
          <p:cNvSpPr/>
          <p:nvPr/>
        </p:nvSpPr>
        <p:spPr>
          <a:xfrm>
            <a:off x="0" y="2768700"/>
            <a:ext cx="3083832" cy="2262276"/>
          </a:xfrm>
          <a:prstGeom prst="irregularSeal1">
            <a:avLst/>
          </a:prstGeom>
          <a:solidFill>
            <a:srgbClr val="6D9EEB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Programmi basati sulla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programmazione a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Handlee"/>
                <a:ea typeface="Handlee"/>
                <a:cs typeface="Handlee"/>
                <a:sym typeface="Handlee"/>
              </a:rPr>
              <a:t> blocchi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749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>
            <p:ph type="title"/>
          </p:nvPr>
        </p:nvSpPr>
        <p:spPr>
          <a:xfrm>
            <a:off x="3389100" y="546300"/>
            <a:ext cx="23658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Cosa serve</a:t>
            </a:r>
          </a:p>
        </p:txBody>
      </p:sp>
      <p:cxnSp>
        <p:nvCxnSpPr>
          <p:cNvPr id="75" name="Shape 75"/>
          <p:cNvCxnSpPr/>
          <p:nvPr/>
        </p:nvCxnSpPr>
        <p:spPr>
          <a:xfrm flipH="1">
            <a:off x="1361800" y="1035450"/>
            <a:ext cx="1463099" cy="69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6" name="Shape 76"/>
          <p:cNvCxnSpPr/>
          <p:nvPr/>
        </p:nvCxnSpPr>
        <p:spPr>
          <a:xfrm flipH="1">
            <a:off x="2824900" y="1350600"/>
            <a:ext cx="844199" cy="1215899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7" name="Shape 77"/>
          <p:cNvCxnSpPr/>
          <p:nvPr/>
        </p:nvCxnSpPr>
        <p:spPr>
          <a:xfrm>
            <a:off x="4558250" y="1431300"/>
            <a:ext cx="44999" cy="1418099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8" name="Shape 78"/>
          <p:cNvCxnSpPr/>
          <p:nvPr/>
        </p:nvCxnSpPr>
        <p:spPr>
          <a:xfrm>
            <a:off x="5622200" y="1350600"/>
            <a:ext cx="844199" cy="1215899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79" name="Shape 79"/>
          <p:cNvCxnSpPr/>
          <p:nvPr/>
        </p:nvCxnSpPr>
        <p:spPr>
          <a:xfrm>
            <a:off x="6466400" y="1035450"/>
            <a:ext cx="1463099" cy="69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" name="Shape 80"/>
          <p:cNvSpPr txBox="1"/>
          <p:nvPr/>
        </p:nvSpPr>
        <p:spPr>
          <a:xfrm>
            <a:off x="535050" y="1685850"/>
            <a:ext cx="1400699" cy="39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Un computer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1915900" y="2480975"/>
            <a:ext cx="17531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Una connessione internet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3591650" y="2929975"/>
            <a:ext cx="19781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Un account sul sito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5754900" y="2566500"/>
            <a:ext cx="1884000" cy="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Un quadernetto e una penna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7391025" y="1685850"/>
            <a:ext cx="1601999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Tanta voglia di imparare!!!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51" y="3238064"/>
            <a:ext cx="2618425" cy="176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6375" y="340542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2300" y="3405424"/>
            <a:ext cx="2618424" cy="154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749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>
            <p:ph type="title"/>
          </p:nvPr>
        </p:nvSpPr>
        <p:spPr>
          <a:xfrm>
            <a:off x="3537200" y="385625"/>
            <a:ext cx="20870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36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L’impegno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332500" y="1543800"/>
            <a:ext cx="25650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L’impegno è fondamentale</a:t>
            </a:r>
          </a:p>
        </p:txBody>
      </p:sp>
      <p:cxnSp>
        <p:nvCxnSpPr>
          <p:cNvPr id="95" name="Shape 95"/>
          <p:cNvCxnSpPr/>
          <p:nvPr/>
        </p:nvCxnSpPr>
        <p:spPr>
          <a:xfrm>
            <a:off x="2897500" y="1824900"/>
            <a:ext cx="1401299" cy="10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6" name="Shape 96"/>
          <p:cNvSpPr txBox="1"/>
          <p:nvPr/>
        </p:nvSpPr>
        <p:spPr>
          <a:xfrm>
            <a:off x="4358250" y="1623000"/>
            <a:ext cx="4583999" cy="41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Ma non mancano mai le occasioni per divertirsi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332500" y="2493825"/>
            <a:ext cx="4465199" cy="41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Le esercitazioni e gli esami sono molto semplici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5296650" y="2493825"/>
            <a:ext cx="3645599" cy="41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Ma non bisogna prenderli alla leggera</a:t>
            </a:r>
          </a:p>
        </p:txBody>
      </p:sp>
      <p:cxnSp>
        <p:nvCxnSpPr>
          <p:cNvPr id="99" name="Shape 99"/>
          <p:cNvCxnSpPr>
            <a:stCxn id="97" idx="3"/>
            <a:endCxn id="98" idx="1"/>
          </p:cNvCxnSpPr>
          <p:nvPr/>
        </p:nvCxnSpPr>
        <p:spPr>
          <a:xfrm>
            <a:off x="4797699" y="2700974"/>
            <a:ext cx="498900" cy="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00" name="Shape 100"/>
          <p:cNvPicPr preferRelativeResize="0"/>
          <p:nvPr/>
        </p:nvPicPr>
        <p:blipFill rotWithShape="1">
          <a:blip r:embed="rId4">
            <a:alphaModFix/>
          </a:blip>
          <a:srcRect b="18197" l="33026" r="47232" t="62800"/>
          <a:stretch/>
        </p:blipFill>
        <p:spPr>
          <a:xfrm>
            <a:off x="1374412" y="3201062"/>
            <a:ext cx="2381375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6650" y="3201050"/>
            <a:ext cx="2381375" cy="171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750" y="0"/>
            <a:ext cx="9143997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it" sz="36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Gli insegnanti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8520599" cy="454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In questo corso insegnano due professoresse, Erika Loggia e Carla Vercellone.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FF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00325"/>
            <a:ext cx="2206149" cy="220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 b="0" l="8652" r="18641" t="0"/>
          <a:stretch/>
        </p:blipFill>
        <p:spPr>
          <a:xfrm>
            <a:off x="2737475" y="2300312"/>
            <a:ext cx="2406000" cy="220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6375" y="2300325"/>
            <a:ext cx="1545462" cy="220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311700" y="4506475"/>
            <a:ext cx="1839299" cy="3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Vercellone Carla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2737475" y="4506475"/>
            <a:ext cx="1545600" cy="3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Loggia Erika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5363100" y="4506475"/>
            <a:ext cx="1545600" cy="3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Grippo Sandro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7304600" y="4506475"/>
            <a:ext cx="1839299" cy="3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Francese Claudia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4604" y="2300325"/>
            <a:ext cx="1736848" cy="22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323800" y="1606675"/>
            <a:ext cx="8520599" cy="45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it" sz="18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Quando si fanno gli esami ci sono due esaminatori, Francese Claudia e Grippo Sandro.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750" y="0"/>
            <a:ext cx="9143997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>
            <p:ph type="title"/>
          </p:nvPr>
        </p:nvSpPr>
        <p:spPr>
          <a:xfrm>
            <a:off x="2864400" y="501300"/>
            <a:ext cx="34152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it" sz="3600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La mia esperienza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320450" y="1298800"/>
            <a:ext cx="8520600" cy="74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>
                <a:solidFill>
                  <a:srgbClr val="0000FF"/>
                </a:solidFill>
                <a:latin typeface="Handlee"/>
                <a:ea typeface="Handlee"/>
                <a:cs typeface="Handlee"/>
                <a:sym typeface="Handlee"/>
              </a:rPr>
              <a:t>Questo corso mi ha insegnato molte cose che non sapevo e mi ha dato l’occasione di sperimentare con il computer, inoltre i compagni erano molto simpatici.</a:t>
            </a:r>
            <a:r>
              <a:rPr lang="it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256425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286" y="2852112"/>
            <a:ext cx="1971324" cy="18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