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8"/>
  </p:notesMasterIdLst>
  <p:sldIdLst>
    <p:sldId id="256" r:id="rId2"/>
    <p:sldId id="258" r:id="rId3"/>
    <p:sldId id="257" r:id="rId4"/>
    <p:sldId id="296" r:id="rId5"/>
    <p:sldId id="293" r:id="rId6"/>
    <p:sldId id="265" r:id="rId7"/>
    <p:sldId id="294" r:id="rId8"/>
    <p:sldId id="259" r:id="rId9"/>
    <p:sldId id="302" r:id="rId10"/>
    <p:sldId id="303" r:id="rId11"/>
    <p:sldId id="297" r:id="rId12"/>
    <p:sldId id="298" r:id="rId13"/>
    <p:sldId id="299" r:id="rId14"/>
    <p:sldId id="300" r:id="rId15"/>
    <p:sldId id="301" r:id="rId16"/>
    <p:sldId id="285" r:id="rId17"/>
  </p:sldIdLst>
  <p:sldSz cx="9144000" cy="6858000" type="screen4x3"/>
  <p:notesSz cx="6858000" cy="9144000"/>
  <p:defaultTextStyle>
    <a:defPPr>
      <a:defRPr lang="it-IT"/>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660"/>
  </p:normalViewPr>
  <p:slideViewPr>
    <p:cSldViewPr>
      <p:cViewPr varScale="1">
        <p:scale>
          <a:sx n="112" d="100"/>
          <a:sy n="112" d="100"/>
        </p:scale>
        <p:origin x="-157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it-IT"/>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it-IT"/>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it-IT"/>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6FAF76B-01D3-4513-9920-A07AC04F6514}" type="slidenum">
              <a:rPr lang="it-IT"/>
              <a:pPr>
                <a:defRPr/>
              </a:pPr>
              <a:t>‹N›</a:t>
            </a:fld>
            <a:endParaRPr lang="it-IT"/>
          </a:p>
        </p:txBody>
      </p:sp>
    </p:spTree>
    <p:extLst>
      <p:ext uri="{BB962C8B-B14F-4D97-AF65-F5344CB8AC3E}">
        <p14:creationId xmlns:p14="http://schemas.microsoft.com/office/powerpoint/2010/main" val="25839276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a:ln/>
        </p:spPr>
      </p:sp>
      <p:sp>
        <p:nvSpPr>
          <p:cNvPr id="2457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dirty="0" smtClean="0"/>
              <a:t>Lettura di alcuni esempi di leggi razziali</a:t>
            </a:r>
          </a:p>
        </p:txBody>
      </p:sp>
      <p:sp>
        <p:nvSpPr>
          <p:cNvPr id="2458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A950320A-3E8F-48D7-9A4A-FB27FECB040F}" type="slidenum">
              <a:rPr lang="it-IT" smtClean="0"/>
              <a:pPr eaLnBrk="1" hangingPunct="1"/>
              <a:t>6</a:t>
            </a:fld>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E8CFCD54-3C30-4B10-BAC6-918E8979AC0F}" type="slidenum">
              <a:rPr lang="it-IT" smtClean="0"/>
              <a:pPr>
                <a:defRPr/>
              </a:pPr>
              <a:t>‹N›</a:t>
            </a:fld>
            <a:endParaRPr lang="it-IT"/>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it-IT" smtClean="0"/>
              <a:t>Fare clic per modificare lo stile del titolo</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C7CE3A30-1491-4738-B345-7E110915C567}" type="slidenum">
              <a:rPr lang="it-IT" smtClean="0"/>
              <a:pPr>
                <a:defRPr/>
              </a:pPr>
              <a:t>‹N›</a:t>
            </a:fld>
            <a:endParaRPr lang="it-IT"/>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A9418758-CE20-4E30-A88E-7F257A05B553}" type="slidenum">
              <a:rPr lang="it-IT" smtClean="0"/>
              <a:pPr>
                <a:defRPr/>
              </a:pPr>
              <a:t>‹N›</a:t>
            </a:fld>
            <a:endParaRPr lang="it-IT"/>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6E94B5EA-5161-4354-B0AD-4E159BE224C8}" type="slidenum">
              <a:rPr lang="it-IT"/>
              <a:pPr>
                <a:defRPr/>
              </a:pPr>
              <a:t>‹N›</a:t>
            </a:fld>
            <a:endParaRPr lang="it-IT"/>
          </a:p>
        </p:txBody>
      </p:sp>
    </p:spTree>
    <p:extLst>
      <p:ext uri="{BB962C8B-B14F-4D97-AF65-F5344CB8AC3E}">
        <p14:creationId xmlns:p14="http://schemas.microsoft.com/office/powerpoint/2010/main" val="85128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4CF3C0DA-F536-4079-BA05-DB83F6844DA4}" type="slidenum">
              <a:rPr lang="it-IT" smtClean="0"/>
              <a:pPr>
                <a:defRPr/>
              </a:pPr>
              <a:t>‹N›</a:t>
            </a:fld>
            <a:endParaRPr lang="it-IT"/>
          </a:p>
        </p:txBody>
      </p:sp>
      <p:sp>
        <p:nvSpPr>
          <p:cNvPr id="8" name="Title 7"/>
          <p:cNvSpPr>
            <a:spLocks noGrp="1"/>
          </p:cNvSpPr>
          <p:nvPr>
            <p:ph type="title"/>
          </p:nvPr>
        </p:nvSpPr>
        <p:spPr/>
        <p:txBody>
          <a:bodyPr/>
          <a:lstStyle/>
          <a:p>
            <a:r>
              <a:rPr lang="it-IT" smtClean="0"/>
              <a:t>Fare clic per modificare lo stile del titolo</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63475D6C-26C4-4735-8FD5-5963E0B9DDE7}" type="slidenum">
              <a:rPr lang="it-IT" smtClean="0"/>
              <a:pPr>
                <a:defRPr/>
              </a:pPr>
              <a:t>‹N›</a:t>
            </a:fld>
            <a:endParaRPr lang="it-IT"/>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BF812DB4-C5EF-4AC7-B5FC-385BC0328457}" type="slidenum">
              <a:rPr lang="it-IT" smtClean="0"/>
              <a:pPr>
                <a:defRPr/>
              </a:pPr>
              <a:t>‹N›</a:t>
            </a:fld>
            <a:endParaRPr lang="it-IT"/>
          </a:p>
        </p:txBody>
      </p:sp>
      <p:sp>
        <p:nvSpPr>
          <p:cNvPr id="8" name="Title 7"/>
          <p:cNvSpPr>
            <a:spLocks noGrp="1"/>
          </p:cNvSpPr>
          <p:nvPr>
            <p:ph type="title"/>
          </p:nvPr>
        </p:nvSpPr>
        <p:spPr/>
        <p:txBody>
          <a:bodyPr/>
          <a:lstStyle/>
          <a:p>
            <a:r>
              <a:rPr lang="it-IT" smtClean="0"/>
              <a:t>Fare clic per modificare lo stile del titolo</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it-IT" smtClean="0"/>
              <a:t>Fare clic per modificare stili del testo dello schema</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pPr>
              <a:defRPr/>
            </a:pPr>
            <a:endParaRPr lang="it-IT"/>
          </a:p>
        </p:txBody>
      </p:sp>
      <p:sp>
        <p:nvSpPr>
          <p:cNvPr id="8" name="Footer Placeholder 7"/>
          <p:cNvSpPr>
            <a:spLocks noGrp="1"/>
          </p:cNvSpPr>
          <p:nvPr>
            <p:ph type="ftr" sz="quarter" idx="11"/>
          </p:nvPr>
        </p:nvSpPr>
        <p:spPr/>
        <p:txBody>
          <a:bodyPr/>
          <a:lstStyle/>
          <a:p>
            <a:pPr>
              <a:defRPr/>
            </a:pPr>
            <a:endParaRPr lang="it-IT"/>
          </a:p>
        </p:txBody>
      </p:sp>
      <p:sp>
        <p:nvSpPr>
          <p:cNvPr id="9" name="Slide Number Placeholder 8"/>
          <p:cNvSpPr>
            <a:spLocks noGrp="1"/>
          </p:cNvSpPr>
          <p:nvPr>
            <p:ph type="sldNum" sz="quarter" idx="12"/>
          </p:nvPr>
        </p:nvSpPr>
        <p:spPr/>
        <p:txBody>
          <a:bodyPr/>
          <a:lstStyle/>
          <a:p>
            <a:pPr>
              <a:defRPr/>
            </a:pPr>
            <a:fld id="{1F37718C-4EE6-4DFA-92D8-0F67422C77D6}" type="slidenum">
              <a:rPr lang="it-IT" smtClean="0"/>
              <a:pPr>
                <a:defRPr/>
              </a:pPr>
              <a:t>‹N›</a:t>
            </a:fld>
            <a:endParaRPr lang="it-IT"/>
          </a:p>
        </p:txBody>
      </p:sp>
      <p:sp>
        <p:nvSpPr>
          <p:cNvPr id="10" name="Title 9"/>
          <p:cNvSpPr>
            <a:spLocks noGrp="1"/>
          </p:cNvSpPr>
          <p:nvPr>
            <p:ph type="title"/>
          </p:nvPr>
        </p:nvSpPr>
        <p:spPr/>
        <p:txBody>
          <a:bodyPr/>
          <a:lstStyle/>
          <a:p>
            <a:r>
              <a:rPr lang="it-IT" smtClean="0"/>
              <a:t>Fare clic per modificare lo stile del titolo</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pPr>
              <a:defRPr/>
            </a:pPr>
            <a:endParaRPr lang="it-IT"/>
          </a:p>
        </p:txBody>
      </p:sp>
      <p:sp>
        <p:nvSpPr>
          <p:cNvPr id="4" name="Footer Placeholder 3"/>
          <p:cNvSpPr>
            <a:spLocks noGrp="1"/>
          </p:cNvSpPr>
          <p:nvPr>
            <p:ph type="ftr" sz="quarter" idx="11"/>
          </p:nvPr>
        </p:nvSpPr>
        <p:spPr/>
        <p:txBody>
          <a:bodyPr/>
          <a:lstStyle/>
          <a:p>
            <a:pPr>
              <a:defRPr/>
            </a:pPr>
            <a:endParaRPr lang="it-IT"/>
          </a:p>
        </p:txBody>
      </p:sp>
      <p:sp>
        <p:nvSpPr>
          <p:cNvPr id="5" name="Slide Number Placeholder 4"/>
          <p:cNvSpPr>
            <a:spLocks noGrp="1"/>
          </p:cNvSpPr>
          <p:nvPr>
            <p:ph type="sldNum" sz="quarter" idx="12"/>
          </p:nvPr>
        </p:nvSpPr>
        <p:spPr/>
        <p:txBody>
          <a:bodyPr/>
          <a:lstStyle/>
          <a:p>
            <a:pPr>
              <a:defRPr/>
            </a:pPr>
            <a:fld id="{BCC8DBD0-955B-4E82-B177-F8639390746C}" type="slidenum">
              <a:rPr lang="it-IT" smtClean="0"/>
              <a:pPr>
                <a:defRPr/>
              </a:pPr>
              <a:t>‹N›</a:t>
            </a:fld>
            <a:endParaRPr lang="it-IT"/>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it-IT"/>
          </a:p>
        </p:txBody>
      </p:sp>
      <p:sp>
        <p:nvSpPr>
          <p:cNvPr id="3" name="Footer Placeholder 2"/>
          <p:cNvSpPr>
            <a:spLocks noGrp="1"/>
          </p:cNvSpPr>
          <p:nvPr>
            <p:ph type="ftr" sz="quarter" idx="11"/>
          </p:nvPr>
        </p:nvSpPr>
        <p:spPr/>
        <p:txBody>
          <a:bodyPr/>
          <a:lstStyle/>
          <a:p>
            <a:pPr>
              <a:defRPr/>
            </a:pPr>
            <a:endParaRPr lang="it-IT"/>
          </a:p>
        </p:txBody>
      </p:sp>
      <p:sp>
        <p:nvSpPr>
          <p:cNvPr id="4" name="Slide Number Placeholder 3"/>
          <p:cNvSpPr>
            <a:spLocks noGrp="1"/>
          </p:cNvSpPr>
          <p:nvPr>
            <p:ph type="sldNum" sz="quarter" idx="12"/>
          </p:nvPr>
        </p:nvSpPr>
        <p:spPr/>
        <p:txBody>
          <a:bodyPr/>
          <a:lstStyle/>
          <a:p>
            <a:pPr>
              <a:defRPr/>
            </a:pPr>
            <a:fld id="{4AFF7039-9589-4A90-A730-3D07A7E7EA31}" type="slidenum">
              <a:rPr lang="it-IT" smtClean="0"/>
              <a:pPr>
                <a:defRPr/>
              </a:pPr>
              <a:t>‹N›</a:t>
            </a:fld>
            <a:endParaRPr lang="it-IT"/>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pPr>
              <a:defRPr/>
            </a:pPr>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7CE2A704-317D-474C-96CE-FB63EBBD2EC5}" type="slidenum">
              <a:rPr lang="it-IT" smtClean="0"/>
              <a:pPr>
                <a:defRPr/>
              </a:pPr>
              <a:t>‹N›</a:t>
            </a:fld>
            <a:endParaRPr lang="it-IT"/>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pPr>
              <a:defRPr/>
            </a:pPr>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6946AD98-6A00-4753-A1F3-707F9143DCE8}" type="slidenum">
              <a:rPr lang="it-IT" smtClean="0"/>
              <a:pPr>
                <a:defRPr/>
              </a:pPr>
              <a:t>‹N›</a:t>
            </a:fld>
            <a:endParaRPr lang="it-IT"/>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it-IT" smtClean="0"/>
              <a:t>Fare clic per modificare lo stile del titolo</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endParaRPr lang="it-IT"/>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it-IT"/>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A0B68AFA-247E-4FAC-8E25-AC8585DE9FFC}" type="slidenum">
              <a:rPr lang="it-IT" smtClean="0"/>
              <a:pPr>
                <a:defRPr/>
              </a:pPr>
              <a:t>‹N›</a:t>
            </a:fld>
            <a:endParaRPr lang="it-IT"/>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Giornata memoria"/>
          <p:cNvPicPr>
            <a:picLocks noGrp="1" noChangeAspect="1" noChangeArrowheads="1"/>
          </p:cNvPicPr>
          <p:nvPr>
            <p:ph type="subTitle" idx="1"/>
          </p:nvPr>
        </p:nvPicPr>
        <p:blipFill>
          <a:blip r:embed="rId4">
            <a:extLst>
              <a:ext uri="{28A0092B-C50C-407E-A947-70E740481C1C}">
                <a14:useLocalDpi xmlns:a14="http://schemas.microsoft.com/office/drawing/2010/main" val="0"/>
              </a:ext>
            </a:extLst>
          </a:blip>
          <a:srcRect/>
          <a:stretch>
            <a:fillRect/>
          </a:stretch>
        </p:blipFill>
        <p:spPr>
          <a:xfrm>
            <a:off x="0" y="1"/>
            <a:ext cx="9144000" cy="6857999"/>
          </a:xfrm>
          <a:noFill/>
        </p:spPr>
      </p:pic>
      <p:pic>
        <p:nvPicPr>
          <p:cNvPr id="2" name="Hine ma tov sottotitoli in italiano.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0711" y="6285739"/>
            <a:ext cx="393576" cy="39357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numSld="17" showWhenStopped="0">
                <p:cTn id="7"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17" y="1628800"/>
            <a:ext cx="4440733" cy="3330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1187624" y="459076"/>
            <a:ext cx="6427951" cy="369332"/>
          </a:xfrm>
          <a:prstGeom prst="rect">
            <a:avLst/>
          </a:prstGeom>
          <a:noFill/>
        </p:spPr>
        <p:txBody>
          <a:bodyPr wrap="square" rtlCol="0">
            <a:spAutoFit/>
          </a:bodyPr>
          <a:lstStyle/>
          <a:p>
            <a:pPr algn="l"/>
            <a:r>
              <a:rPr lang="it-IT" dirty="0" smtClean="0"/>
              <a:t>TRA LE LETTURE INTERMEZZO MUSICALE CON I BRANI: </a:t>
            </a: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3121" y="2636912"/>
            <a:ext cx="4440733" cy="3330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179512" y="5373216"/>
            <a:ext cx="4032448" cy="646331"/>
          </a:xfrm>
          <a:prstGeom prst="rect">
            <a:avLst/>
          </a:prstGeom>
          <a:noFill/>
        </p:spPr>
        <p:txBody>
          <a:bodyPr wrap="square" rtlCol="0">
            <a:spAutoFit/>
          </a:bodyPr>
          <a:lstStyle/>
          <a:p>
            <a:r>
              <a:rPr lang="it-IT" dirty="0"/>
              <a:t>HINE MA TOV </a:t>
            </a:r>
            <a:endParaRPr lang="it-IT" dirty="0" smtClean="0"/>
          </a:p>
          <a:p>
            <a:r>
              <a:rPr lang="it-IT" dirty="0" smtClean="0"/>
              <a:t>(</a:t>
            </a:r>
            <a:r>
              <a:rPr lang="it-IT" dirty="0"/>
              <a:t>inno ebraico)</a:t>
            </a:r>
          </a:p>
        </p:txBody>
      </p:sp>
      <p:sp>
        <p:nvSpPr>
          <p:cNvPr id="8" name="Rettangolo 7"/>
          <p:cNvSpPr/>
          <p:nvPr/>
        </p:nvSpPr>
        <p:spPr>
          <a:xfrm>
            <a:off x="4565954" y="1268760"/>
            <a:ext cx="4515066" cy="923330"/>
          </a:xfrm>
          <a:prstGeom prst="rect">
            <a:avLst/>
          </a:prstGeom>
        </p:spPr>
        <p:txBody>
          <a:bodyPr wrap="square">
            <a:spAutoFit/>
          </a:bodyPr>
          <a:lstStyle/>
          <a:p>
            <a:r>
              <a:rPr lang="it-IT" dirty="0"/>
              <a:t>TUMBALALAIKA </a:t>
            </a:r>
            <a:endParaRPr lang="it-IT" dirty="0" smtClean="0"/>
          </a:p>
          <a:p>
            <a:r>
              <a:rPr lang="it-IT" dirty="0" smtClean="0"/>
              <a:t>(</a:t>
            </a:r>
            <a:r>
              <a:rPr lang="it-IT" dirty="0"/>
              <a:t>canzone d’amore ebraica e nello stesso tempo musica tradizionale russa)</a:t>
            </a:r>
          </a:p>
        </p:txBody>
      </p:sp>
    </p:spTree>
    <p:extLst>
      <p:ext uri="{BB962C8B-B14F-4D97-AF65-F5344CB8AC3E}">
        <p14:creationId xmlns:p14="http://schemas.microsoft.com/office/powerpoint/2010/main" val="4219971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1520" y="260648"/>
            <a:ext cx="5040560" cy="6494085"/>
          </a:xfrm>
          <a:prstGeom prst="rect">
            <a:avLst/>
          </a:prstGeom>
        </p:spPr>
        <p:txBody>
          <a:bodyPr wrap="square">
            <a:spAutoFit/>
          </a:bodyPr>
          <a:lstStyle/>
          <a:p>
            <a:r>
              <a:rPr lang="it-IT" b="1" dirty="0" smtClean="0"/>
              <a:t>La </a:t>
            </a:r>
            <a:r>
              <a:rPr lang="it-IT" b="1" dirty="0"/>
              <a:t>storia di Hania</a:t>
            </a:r>
            <a:endParaRPr lang="it-IT" dirty="0"/>
          </a:p>
          <a:p>
            <a:pPr algn="just"/>
            <a:r>
              <a:rPr lang="it-IT" sz="1600" dirty="0"/>
              <a:t>Hania Goldman è nata il 13 aprile 1929 a </a:t>
            </a:r>
            <a:r>
              <a:rPr lang="it-IT" sz="1600" dirty="0" err="1"/>
              <a:t>Zabno</a:t>
            </a:r>
            <a:r>
              <a:rPr lang="it-IT" sz="1600" dirty="0"/>
              <a:t>, in Polonia; è sopravvissuta alla Shoah nascondendosi con la mamma e la sorella in un fienile infestato di pulci, non lontano dalla sua città natale. Il precario rifugio era una stanzetta angusta e senza finestre, in cui non entrava aria fresca, dove la bimba visse per più di due anni, nella costante paura di essere scoperta dai nazisti. Hania è una delle decine di migliaia di bambini che sono sopravvissuti alla Shoah nascondendosi. Oggi questi bambini, diventati adulti e ora anziani, sono noti come “</a:t>
            </a:r>
            <a:r>
              <a:rPr lang="it-IT" sz="1600" dirty="0" err="1"/>
              <a:t>hidden</a:t>
            </a:r>
            <a:r>
              <a:rPr lang="it-IT" sz="1600" dirty="0"/>
              <a:t> </a:t>
            </a:r>
            <a:r>
              <a:rPr lang="it-IT" sz="1600" dirty="0" err="1"/>
              <a:t>children</a:t>
            </a:r>
            <a:r>
              <a:rPr lang="it-IT" sz="1600" dirty="0"/>
              <a:t>”. Alcuni di essi dovettero nascondere la propria identità sotto nomi cristiani, costruendosi un passato immaginario. La gran parte di essi fu costretta a sparire senza lasciare traccia di </a:t>
            </a:r>
            <a:r>
              <a:rPr lang="it-IT" sz="1600" dirty="0" err="1"/>
              <a:t>sè</a:t>
            </a:r>
            <a:r>
              <a:rPr lang="it-IT" sz="1600" dirty="0"/>
              <a:t>, trovando rifugio in conventi o orfanotrofi, o venendo adottati da famiglie non ebraiche estremamente coraggiose: infatti la punizione per chi nascondeva un ebreo era la morte. Molti bambini, come Hania, vissero in fienili, cantine, fognature. </a:t>
            </a:r>
            <a:endParaRPr lang="it-IT" sz="1600" dirty="0" smtClean="0"/>
          </a:p>
          <a:p>
            <a:pPr algn="just"/>
            <a:endParaRPr lang="it-IT" sz="1600" dirty="0"/>
          </a:p>
          <a:p>
            <a:pPr algn="just"/>
            <a:r>
              <a:rPr lang="it-IT" sz="1600" dirty="0"/>
              <a:t>Hania, che ora vive negli Stati Uniti, dove è diventata una pittrice di successo e si chiama </a:t>
            </a:r>
            <a:r>
              <a:rPr lang="it-IT" sz="1600" dirty="0" err="1"/>
              <a:t>Ann</a:t>
            </a:r>
            <a:r>
              <a:rPr lang="it-IT" sz="1600" dirty="0"/>
              <a:t> </a:t>
            </a:r>
            <a:r>
              <a:rPr lang="it-IT" sz="1600" dirty="0" err="1"/>
              <a:t>Shore</a:t>
            </a:r>
            <a:r>
              <a:rPr lang="it-IT" sz="1600" dirty="0"/>
              <a:t>, conserva dei bei ricordi dell’infanzia trascorsa a </a:t>
            </a:r>
            <a:r>
              <a:rPr lang="it-IT" sz="1600" dirty="0" err="1"/>
              <a:t>Zabno</a:t>
            </a:r>
            <a:r>
              <a:rPr lang="it-IT" sz="1600" dirty="0"/>
              <a:t>. </a:t>
            </a:r>
            <a:endParaRPr lang="it-IT" sz="1600" dirty="0" smtClean="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0540" y="404664"/>
            <a:ext cx="3552756"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0540" y="3573017"/>
            <a:ext cx="3578072" cy="2683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7387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1520" y="188640"/>
            <a:ext cx="5040560" cy="6324808"/>
          </a:xfrm>
          <a:prstGeom prst="rect">
            <a:avLst/>
          </a:prstGeom>
        </p:spPr>
        <p:txBody>
          <a:bodyPr wrap="square">
            <a:spAutoFit/>
          </a:bodyPr>
          <a:lstStyle/>
          <a:p>
            <a:pPr algn="just"/>
            <a:r>
              <a:rPr lang="it-IT" sz="1500" u="sng" dirty="0" smtClean="0"/>
              <a:t>Hania </a:t>
            </a:r>
            <a:r>
              <a:rPr lang="it-IT" sz="1500" u="sng" dirty="0"/>
              <a:t>racconta:</a:t>
            </a:r>
          </a:p>
          <a:p>
            <a:pPr algn="just"/>
            <a:r>
              <a:rPr lang="it-IT" sz="1500" i="1" dirty="0"/>
              <a:t>“Era un paradiso, tutta la cittadina era un campo giochi per noi. In estate, </a:t>
            </a:r>
            <a:r>
              <a:rPr lang="it-IT" sz="1500" i="1" dirty="0" smtClean="0"/>
              <a:t>quando </a:t>
            </a:r>
            <a:r>
              <a:rPr lang="it-IT" sz="1500" i="1" dirty="0"/>
              <a:t>il sole era caldo, facevamo il bagno nel fiume che attraversava il </a:t>
            </a:r>
            <a:r>
              <a:rPr lang="it-IT" sz="1500" i="1" dirty="0" smtClean="0"/>
              <a:t>paese</a:t>
            </a:r>
            <a:r>
              <a:rPr lang="it-IT" sz="1500" i="1" dirty="0"/>
              <a:t>. </a:t>
            </a:r>
            <a:endParaRPr lang="it-IT" sz="1500" i="1" dirty="0" smtClean="0"/>
          </a:p>
          <a:p>
            <a:pPr algn="just"/>
            <a:r>
              <a:rPr lang="it-IT" sz="1500" i="1" dirty="0" smtClean="0"/>
              <a:t>Giocavamo </a:t>
            </a:r>
            <a:r>
              <a:rPr lang="it-IT" sz="1500" i="1" dirty="0"/>
              <a:t>nei campi pieni di boccioli di fiore. E in inverno </a:t>
            </a:r>
          </a:p>
          <a:p>
            <a:pPr algn="just"/>
            <a:r>
              <a:rPr lang="it-IT" sz="1500" i="1" dirty="0"/>
              <a:t>pattinavamo sullo stagno ghiacciato e ci lanciavamo giù a picco da una </a:t>
            </a:r>
            <a:r>
              <a:rPr lang="it-IT" sz="1500" i="1" dirty="0" smtClean="0"/>
              <a:t>collina.</a:t>
            </a:r>
          </a:p>
          <a:p>
            <a:pPr algn="just"/>
            <a:r>
              <a:rPr lang="it-IT" sz="1500" i="1" dirty="0" smtClean="0"/>
              <a:t>Eravamo </a:t>
            </a:r>
            <a:r>
              <a:rPr lang="it-IT" sz="1500" i="1" dirty="0"/>
              <a:t>sempre circondati da risate e da amore”.</a:t>
            </a:r>
          </a:p>
          <a:p>
            <a:pPr algn="just"/>
            <a:r>
              <a:rPr lang="it-IT" sz="1500" dirty="0"/>
              <a:t> </a:t>
            </a:r>
          </a:p>
          <a:p>
            <a:pPr algn="just"/>
            <a:r>
              <a:rPr lang="it-IT" sz="1500" dirty="0" smtClean="0"/>
              <a:t>C’era </a:t>
            </a:r>
            <a:r>
              <a:rPr lang="it-IT" sz="1500" dirty="0"/>
              <a:t>tuttavia un problema: Hania e la sua famiglia erano ebrei e i cittadini gentili di </a:t>
            </a:r>
            <a:r>
              <a:rPr lang="it-IT" sz="1500" dirty="0" err="1"/>
              <a:t>Zabno</a:t>
            </a:r>
            <a:r>
              <a:rPr lang="it-IT" sz="1500" dirty="0"/>
              <a:t> non nascondevano il loro odio verso questo popolo. Essere ebrei voleva dire valere un po’ di meno, i gentili potevano tirare sassi agli ebrei e fare di essi il bersaglio per i propri insulti. Hania ricorda che una volta il negozio dei suoi genitori fu bombardato di sassi. In un’altra occasione suo padre fu picchiato così pesantemente che tornò a casa con il volto insanguinato. Il 1 settembre 1939 l’esercito di Hitler invase la Polonia, dando così inizio alla Seconda Guerra Mondiale e il 7 dello stesso mese le truppe dell’Unione Sovietica, allora alleate della Germania, invasero la Polonia da est. Il 27 la Polonia si arrese e gli ebrei di </a:t>
            </a:r>
            <a:r>
              <a:rPr lang="it-IT" sz="1500" dirty="0" err="1"/>
              <a:t>Zabno</a:t>
            </a:r>
            <a:r>
              <a:rPr lang="it-IT" sz="1500" dirty="0"/>
              <a:t> si trovarono ufficialmente soggetti alle politiche razziali della Germania hitleriana; da quel momento essi dovettero cucire una stella gialla sui propri vestiti e fu loro proibito di allontanarsi dalle proprie città. </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476672"/>
            <a:ext cx="3341361" cy="2505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2013" y="3421945"/>
            <a:ext cx="3377877" cy="253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509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79512" y="692696"/>
            <a:ext cx="4765659" cy="5016758"/>
          </a:xfrm>
          <a:prstGeom prst="rect">
            <a:avLst/>
          </a:prstGeom>
        </p:spPr>
        <p:txBody>
          <a:bodyPr wrap="square">
            <a:spAutoFit/>
          </a:bodyPr>
          <a:lstStyle/>
          <a:p>
            <a:pPr algn="just"/>
            <a:r>
              <a:rPr lang="it-IT" sz="1600" dirty="0"/>
              <a:t>Quando Hania si presentò a scuola con la stella gialla venne presa in giro dai compagni non ebrei; all’inizio fu umiliata da questa situazione ma a breve le fu proibito frequentare la scuola. Un giorno, mentre stava giocando all’aperto, due nazisti su una motocicletta la fermarono e le chiesero di vedere la stella gialla. </a:t>
            </a:r>
          </a:p>
          <a:p>
            <a:pPr algn="just"/>
            <a:r>
              <a:rPr lang="it-IT" sz="1600" dirty="0"/>
              <a:t>Hania fu picchiata brutalmente perché i nazisti sostenevano che stava cercando di nasconderla. Il 10 marzo </a:t>
            </a:r>
            <a:r>
              <a:rPr lang="it-IT" sz="1600" dirty="0" smtClean="0"/>
              <a:t>1942 </a:t>
            </a:r>
            <a:r>
              <a:rPr lang="it-IT" sz="1600" dirty="0"/>
              <a:t>trenta ebrei della cittadina furono trascinati fuori dalle loro case, allineati contro il muro di una </a:t>
            </a:r>
            <a:r>
              <a:rPr lang="it-IT" sz="1600" dirty="0" smtClean="0"/>
              <a:t>fabbrica </a:t>
            </a:r>
            <a:r>
              <a:rPr lang="it-IT" sz="1600" dirty="0"/>
              <a:t>e fucilati. </a:t>
            </a:r>
            <a:endParaRPr lang="it-IT" sz="1600" dirty="0" smtClean="0"/>
          </a:p>
          <a:p>
            <a:pPr algn="just"/>
            <a:r>
              <a:rPr lang="it-IT" sz="1600" dirty="0" smtClean="0"/>
              <a:t>Quella </a:t>
            </a:r>
            <a:r>
              <a:rPr lang="it-IT" sz="1600" dirty="0"/>
              <a:t>stessa notte i nazisti fecero irruzione in casa di Hania cercando suo padre. Si </a:t>
            </a:r>
            <a:r>
              <a:rPr lang="it-IT" sz="1600" dirty="0" smtClean="0"/>
              <a:t>avvicinarono </a:t>
            </a:r>
            <a:r>
              <a:rPr lang="it-IT" sz="1600" dirty="0"/>
              <a:t>al letto della bambina, le premettero il fucile contro la testa e le chiesero se sapeva dove fosse </a:t>
            </a:r>
            <a:r>
              <a:rPr lang="it-IT" sz="1600" dirty="0" smtClean="0"/>
              <a:t>il </a:t>
            </a:r>
            <a:r>
              <a:rPr lang="it-IT" sz="1600" dirty="0"/>
              <a:t>padre; ella rispose che non lo sapeva ma uscendo i nazisti si accorsero di una porta che conduceva alla cantina, dove trovarono il papà, che fu fucilato davanti agli occhi pietrificati della figlia. </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692696"/>
            <a:ext cx="3744797"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3645024"/>
            <a:ext cx="3744797"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0073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23528" y="188640"/>
            <a:ext cx="4752528" cy="6247864"/>
          </a:xfrm>
          <a:prstGeom prst="rect">
            <a:avLst/>
          </a:prstGeom>
        </p:spPr>
        <p:txBody>
          <a:bodyPr wrap="square">
            <a:spAutoFit/>
          </a:bodyPr>
          <a:lstStyle/>
          <a:p>
            <a:pPr algn="just"/>
            <a:r>
              <a:rPr lang="it-IT" sz="1400" dirty="0"/>
              <a:t> </a:t>
            </a:r>
            <a:r>
              <a:rPr lang="it-IT" sz="1600" u="sng" dirty="0"/>
              <a:t>Hania racconta ancora: </a:t>
            </a:r>
          </a:p>
          <a:p>
            <a:pPr algn="just"/>
            <a:r>
              <a:rPr lang="it-IT" sz="1600" i="1" dirty="0"/>
              <a:t>“Non molto tempo dopo, nel mezzo della notte, mia madre, mia sorella e io </a:t>
            </a:r>
            <a:r>
              <a:rPr lang="it-IT" sz="1600" i="1" dirty="0" smtClean="0"/>
              <a:t>fuggimmo </a:t>
            </a:r>
            <a:r>
              <a:rPr lang="it-IT" sz="1600" i="1" dirty="0"/>
              <a:t>dalla nostra città alla ricerca di un posto dove nasconderci. Mia </a:t>
            </a:r>
            <a:r>
              <a:rPr lang="it-IT" sz="1600" i="1" dirty="0" smtClean="0"/>
              <a:t>mamma </a:t>
            </a:r>
            <a:r>
              <a:rPr lang="it-IT" sz="1600" i="1" dirty="0"/>
              <a:t>si ricordava della povera vedova di un fattore con quattro figli – </a:t>
            </a:r>
            <a:r>
              <a:rPr lang="it-IT" sz="1600" i="1" dirty="0" smtClean="0"/>
              <a:t>comprava </a:t>
            </a:r>
            <a:r>
              <a:rPr lang="it-IT" sz="1600" i="1" dirty="0"/>
              <a:t>scarpe nel negozio dei miei genitori – e trovammo la sua fattoria </a:t>
            </a:r>
            <a:r>
              <a:rPr lang="it-IT" sz="1600" i="1" dirty="0" smtClean="0"/>
              <a:t>nella </a:t>
            </a:r>
            <a:r>
              <a:rPr lang="it-IT" sz="1600" i="1" dirty="0"/>
              <a:t>campagna. Mia madre la pregò di darci rifugio ma ella rifiutò; alla fine, </a:t>
            </a:r>
            <a:r>
              <a:rPr lang="it-IT" sz="1600" i="1" dirty="0" smtClean="0"/>
              <a:t>in </a:t>
            </a:r>
            <a:r>
              <a:rPr lang="it-IT" sz="1600" i="1" dirty="0"/>
              <a:t>cambio di denaro e di oggetti preziosi, ci permise di nasconderci in un </a:t>
            </a:r>
            <a:r>
              <a:rPr lang="it-IT" sz="1600" i="1" dirty="0" smtClean="0"/>
              <a:t>buio </a:t>
            </a:r>
            <a:r>
              <a:rPr lang="it-IT" sz="1600" i="1" dirty="0"/>
              <a:t>fienile sopra la casa, sotto un tetto di paglia”.</a:t>
            </a:r>
          </a:p>
          <a:p>
            <a:pPr algn="just"/>
            <a:r>
              <a:rPr lang="it-IT" sz="1600" i="1" dirty="0"/>
              <a:t>Dopo pochi mesi, quando fummo senza soldi e senza niente da dare alla </a:t>
            </a:r>
            <a:r>
              <a:rPr lang="it-IT" sz="1600" i="1" dirty="0" smtClean="0"/>
              <a:t>donna</a:t>
            </a:r>
            <a:r>
              <a:rPr lang="it-IT" sz="1600" i="1" dirty="0"/>
              <a:t>, ella cercò di mandarci via. Mia madre si rifiutò, sapendo che se </a:t>
            </a:r>
            <a:r>
              <a:rPr lang="it-IT" sz="1600" i="1" dirty="0" smtClean="0"/>
              <a:t>avessimo </a:t>
            </a:r>
            <a:r>
              <a:rPr lang="it-IT" sz="1600" i="1" dirty="0"/>
              <a:t>lasciato il nostro nascondigli saremmo state catturate e uccise. </a:t>
            </a:r>
          </a:p>
          <a:p>
            <a:pPr algn="just"/>
            <a:r>
              <a:rPr lang="it-IT" sz="1600" i="1" dirty="0"/>
              <a:t>Fece credere alla donna che anche lei sarebbe stata uccisa, per aver dato </a:t>
            </a:r>
            <a:r>
              <a:rPr lang="it-IT" sz="1600" i="1" dirty="0" smtClean="0"/>
              <a:t>asilo </a:t>
            </a:r>
            <a:r>
              <a:rPr lang="it-IT" sz="1600" i="1" dirty="0"/>
              <a:t>a degli ebrei. Convintasi che doveva salvarsi la pelle, la donna accettò </a:t>
            </a:r>
            <a:r>
              <a:rPr lang="it-IT" sz="1600" i="1" dirty="0" smtClean="0"/>
              <a:t>… </a:t>
            </a:r>
            <a:r>
              <a:rPr lang="it-IT" sz="1600" i="1" dirty="0"/>
              <a:t>Con rabbia. Divenne violenta, portò via la scala dal fienile e interruppe </a:t>
            </a:r>
          </a:p>
          <a:p>
            <a:pPr algn="just"/>
            <a:r>
              <a:rPr lang="it-IT" sz="1600" i="1" dirty="0"/>
              <a:t>ogni contatto con noi, fatta eccezione per gli urli e gli insulti che ci destinava </a:t>
            </a:r>
            <a:r>
              <a:rPr lang="it-IT" sz="1600" i="1" dirty="0" smtClean="0"/>
              <a:t>ogni </a:t>
            </a:r>
            <a:r>
              <a:rPr lang="it-IT" sz="1600" i="1" dirty="0"/>
              <a:t>qualvolta scopriva che cercavamo di uscire dal fienile.(…)”.  </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7849" y="404664"/>
            <a:ext cx="3672408" cy="2754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7849" y="3501008"/>
            <a:ext cx="3709197" cy="2781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750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1520" y="332656"/>
            <a:ext cx="4572000" cy="5632311"/>
          </a:xfrm>
          <a:prstGeom prst="rect">
            <a:avLst/>
          </a:prstGeom>
        </p:spPr>
        <p:txBody>
          <a:bodyPr>
            <a:spAutoFit/>
          </a:bodyPr>
          <a:lstStyle/>
          <a:p>
            <a:pPr algn="just"/>
            <a:r>
              <a:rPr lang="it-IT" dirty="0"/>
              <a:t> </a:t>
            </a:r>
            <a:endParaRPr lang="it-IT" dirty="0" smtClean="0"/>
          </a:p>
          <a:p>
            <a:pPr algn="just"/>
            <a:r>
              <a:rPr lang="it-IT" dirty="0" smtClean="0"/>
              <a:t>Gli </a:t>
            </a:r>
            <a:r>
              <a:rPr lang="it-IT" dirty="0"/>
              <a:t>unici contatti umani che Hania e la sua famiglia ebbero per più di due anni furono con tre ragazzi ebrei di </a:t>
            </a:r>
            <a:r>
              <a:rPr lang="it-IT" dirty="0" err="1"/>
              <a:t>Zabno</a:t>
            </a:r>
            <a:r>
              <a:rPr lang="it-IT" dirty="0"/>
              <a:t> che vivevano in clandestinità. Hania trascorse quei due anni sbirciando, attraverso le assi del fienile, i bambini della fattoria che ridevano e giocavano, proprio come una volta aveva fatto anche lei. I polacchi, ovunque, davano la caccia agli ebrei, per catturarli e denunciarli ai tedeschi. </a:t>
            </a:r>
          </a:p>
          <a:p>
            <a:pPr algn="just"/>
            <a:endParaRPr lang="it-IT" dirty="0" smtClean="0"/>
          </a:p>
          <a:p>
            <a:pPr algn="just"/>
            <a:r>
              <a:rPr lang="it-IT" u="sng" dirty="0" smtClean="0"/>
              <a:t>Hania </a:t>
            </a:r>
            <a:r>
              <a:rPr lang="it-IT" u="sng" dirty="0"/>
              <a:t>ricorda: </a:t>
            </a:r>
          </a:p>
          <a:p>
            <a:pPr algn="just"/>
            <a:r>
              <a:rPr lang="it-IT" i="1" dirty="0"/>
              <a:t>“A volte la paura era insopportabile. Quando il vento soffiava sentivamo rumori da tutte le direzioni. Lo stormire dei rami e dei cespugli e il latrare dei cani ci terrorizzavano, ci fermavamo immobili per sentire se qualcuno arrivava. Eravamo sempre in allerta”.</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6265" y="476672"/>
            <a:ext cx="3864800" cy="2898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5" y="3645024"/>
            <a:ext cx="3864799" cy="2898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274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Per non dimentic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2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ilfaroonline.it/imgart/mini/Auschwitz-main.jpg"/>
          <p:cNvPicPr>
            <a:picLocks noChangeAspect="1" noChangeArrowheads="1"/>
          </p:cNvPicPr>
          <p:nvPr/>
        </p:nvPicPr>
        <p:blipFill rotWithShape="1">
          <a:blip r:embed="rId2">
            <a:extLst>
              <a:ext uri="{28A0092B-C50C-407E-A947-70E740481C1C}">
                <a14:useLocalDpi xmlns:a14="http://schemas.microsoft.com/office/drawing/2010/main" val="0"/>
              </a:ext>
            </a:extLst>
          </a:blip>
          <a:srcRect l="9129" t="-1488" r="1240" b="1488"/>
          <a:stretch/>
        </p:blipFill>
        <p:spPr bwMode="auto">
          <a:xfrm>
            <a:off x="4192" y="-99392"/>
            <a:ext cx="9144000" cy="6957392"/>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1475656" y="2132856"/>
            <a:ext cx="6264696" cy="3970318"/>
          </a:xfrm>
          <a:prstGeom prst="rect">
            <a:avLst/>
          </a:prstGeom>
        </p:spPr>
        <p:txBody>
          <a:bodyPr wrap="square">
            <a:spAutoFit/>
          </a:bodyPr>
          <a:lstStyle/>
          <a:p>
            <a:r>
              <a:rPr lang="it-IT" sz="2800" b="1" dirty="0">
                <a:solidFill>
                  <a:srgbClr val="FFFF00"/>
                </a:solidFill>
              </a:rPr>
              <a:t>Il 27 gennaio del 1945 le truppe sovietiche dell’Armata Rossa arrivarono nella città polacca di Auschwitz. Là trovarono il campo di concentramento e ascoltarono le testimonianze dei sopravvissuti: fu allora che si capirono pienamente gli orrori compiuti dal regime nazista</a:t>
            </a:r>
            <a:r>
              <a:rPr lang="it-IT" sz="2400" dirty="0">
                <a:solidFill>
                  <a:srgbClr val="FFFF00"/>
                </a:solidFill>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ttangolo 1"/>
          <p:cNvSpPr>
            <a:spLocks noChangeArrowheads="1"/>
          </p:cNvSpPr>
          <p:nvPr/>
        </p:nvSpPr>
        <p:spPr bwMode="auto">
          <a:xfrm>
            <a:off x="323528" y="332656"/>
            <a:ext cx="4464497"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0" hangingPunct="0">
              <a:spcBef>
                <a:spcPct val="20000"/>
              </a:spcBef>
            </a:pPr>
            <a:r>
              <a:rPr lang="it-IT" sz="2000" dirty="0" smtClean="0">
                <a:latin typeface="+mn-lt"/>
                <a:cs typeface="+mn-cs"/>
              </a:rPr>
              <a:t>La </a:t>
            </a:r>
            <a:r>
              <a:rPr lang="it-IT" sz="2000" dirty="0">
                <a:latin typeface="+mn-lt"/>
                <a:cs typeface="+mn-cs"/>
              </a:rPr>
              <a:t>legge 211 del 20 luglio </a:t>
            </a:r>
            <a:r>
              <a:rPr lang="it-IT" sz="2000" dirty="0" smtClean="0">
                <a:latin typeface="+mn-lt"/>
                <a:cs typeface="+mn-cs"/>
              </a:rPr>
              <a:t>2000   cita</a:t>
            </a:r>
            <a:r>
              <a:rPr lang="it-IT" sz="2000" dirty="0">
                <a:latin typeface="+mn-lt"/>
                <a:cs typeface="+mn-cs"/>
              </a:rPr>
              <a:t>: </a:t>
            </a:r>
            <a:endParaRPr lang="it-IT" sz="2000" dirty="0" smtClean="0">
              <a:latin typeface="+mn-lt"/>
              <a:cs typeface="+mn-cs"/>
            </a:endParaRPr>
          </a:p>
          <a:p>
            <a:pPr algn="l" eaLnBrk="0" hangingPunct="0">
              <a:spcBef>
                <a:spcPct val="20000"/>
              </a:spcBef>
            </a:pPr>
            <a:endParaRPr lang="it-IT" sz="2000" dirty="0" smtClean="0">
              <a:latin typeface="+mn-lt"/>
              <a:cs typeface="+mn-cs"/>
            </a:endParaRPr>
          </a:p>
          <a:p>
            <a:pPr algn="l" eaLnBrk="0" hangingPunct="0">
              <a:spcBef>
                <a:spcPct val="20000"/>
              </a:spcBef>
            </a:pPr>
            <a:r>
              <a:rPr lang="it-IT" sz="2000" dirty="0" smtClean="0">
                <a:latin typeface="+mn-lt"/>
                <a:cs typeface="+mn-cs"/>
              </a:rPr>
              <a:t>Art.1</a:t>
            </a:r>
          </a:p>
          <a:p>
            <a:pPr algn="just" eaLnBrk="0" hangingPunct="0">
              <a:spcBef>
                <a:spcPct val="20000"/>
              </a:spcBef>
            </a:pPr>
            <a:r>
              <a:rPr lang="it-IT" sz="2000" dirty="0" smtClean="0">
                <a:latin typeface="+mn-lt"/>
                <a:cs typeface="+mn-cs"/>
              </a:rPr>
              <a:t>La Repubblica italiana riconosce il giorno 27 gennaio, data dell'abbattimento dei cancelli di Auschwitz, "Giorno della Memoria", al fine di ricordare la Shoah (sterminio del popolo ebraico), le leggi razziali, la persecuzione italiana dei cittadini ebrei, gli italiani che hanno subìto la deportazione, la prigionia, la morte, nonché coloro che, anche in campi e schieramenti diversi, si sono opposti al progetto di sterminio, ed a rischio della propria vita hanno salvato altre vite e protetto i perseguitati.</a:t>
            </a:r>
            <a:endParaRPr lang="it-IT" sz="2400" dirty="0">
              <a:latin typeface="+mn-lt"/>
              <a:cs typeface="+mn-cs"/>
            </a:endParaRP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3858" y="404664"/>
            <a:ext cx="3744797"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4196" y="3573016"/>
            <a:ext cx="3725368" cy="2793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4114800" cy="5851525"/>
          </a:xfrm>
        </p:spPr>
        <p:txBody>
          <a:bodyPr>
            <a:normAutofit/>
          </a:bodyPr>
          <a:lstStyle/>
          <a:p>
            <a:pPr marL="0" indent="0">
              <a:buNone/>
            </a:pPr>
            <a:endParaRPr lang="it-IT" sz="2000" dirty="0" smtClean="0"/>
          </a:p>
          <a:p>
            <a:pPr marL="0" indent="0">
              <a:buNone/>
            </a:pPr>
            <a:r>
              <a:rPr lang="it-IT" sz="2000" dirty="0" smtClean="0"/>
              <a:t>Art</a:t>
            </a:r>
            <a:r>
              <a:rPr lang="it-IT" sz="2000" dirty="0"/>
              <a:t>. </a:t>
            </a:r>
            <a:r>
              <a:rPr lang="it-IT" sz="2000" dirty="0" smtClean="0"/>
              <a:t>2</a:t>
            </a:r>
            <a:endParaRPr lang="it-IT" sz="2000" dirty="0"/>
          </a:p>
          <a:p>
            <a:pPr marL="0" indent="0" algn="just">
              <a:buNone/>
            </a:pPr>
            <a:r>
              <a:rPr lang="it-IT" sz="2000" kern="1200" dirty="0" smtClean="0"/>
              <a:t>In </a:t>
            </a:r>
            <a:r>
              <a:rPr lang="it-IT" sz="2000" kern="1200" dirty="0"/>
              <a:t>occasione del "Giorno della Memoria", sono organizzati cerimonie,  iniziative, incontri e momenti comuni di narrazione dei fatti e di riflessione, in modo particolare nelle scuole di ogni ordine e grado, su quanto è accaduto al popolo ebraico e ai deportati militari e politici italiani nei campi nazisti in modo da conservare nel futuro dell’Italia la memoria di un tragico ed oscuro periodo della storia nel nostro Paese e in Europa, e affinché simili eventi non possano mai più accadere.  </a:t>
            </a:r>
          </a:p>
          <a:p>
            <a:endParaRPr lang="it-IT" sz="2400"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6709" y="620688"/>
            <a:ext cx="3936837"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6708" y="3653407"/>
            <a:ext cx="3923763" cy="2942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2011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332656"/>
            <a:ext cx="4176464" cy="2031325"/>
          </a:xfrm>
          <a:prstGeom prst="rect">
            <a:avLst/>
          </a:prstGeom>
        </p:spPr>
        <p:txBody>
          <a:bodyPr wrap="square">
            <a:spAutoFit/>
          </a:bodyPr>
          <a:lstStyle/>
          <a:p>
            <a:pPr algn="just"/>
            <a:r>
              <a:rPr lang="it-IT" dirty="0"/>
              <a:t>Anche </a:t>
            </a:r>
            <a:r>
              <a:rPr lang="it-IT" dirty="0" smtClean="0"/>
              <a:t>noi, alunni delle classi 4^ e 5^, </a:t>
            </a:r>
            <a:r>
              <a:rPr lang="it-IT" dirty="0"/>
              <a:t>oggi vogliamo riflettere, leggendo alcuni brani che testimoniano come bambini della nostra età siano stati costretti a subire ingiustizie e umiliazioni senza spesso capirne le motivazioni.</a:t>
            </a:r>
          </a:p>
        </p:txBody>
      </p:sp>
      <p:sp>
        <p:nvSpPr>
          <p:cNvPr id="3" name="Rettangolo 2"/>
          <p:cNvSpPr/>
          <p:nvPr/>
        </p:nvSpPr>
        <p:spPr>
          <a:xfrm>
            <a:off x="305189" y="2632224"/>
            <a:ext cx="4320480" cy="3693319"/>
          </a:xfrm>
          <a:prstGeom prst="rect">
            <a:avLst/>
          </a:prstGeom>
        </p:spPr>
        <p:txBody>
          <a:bodyPr wrap="square">
            <a:spAutoFit/>
          </a:bodyPr>
          <a:lstStyle/>
          <a:p>
            <a:pPr algn="just"/>
            <a:r>
              <a:rPr lang="it-IT" dirty="0"/>
              <a:t>Tra il 1939 e il 1945, tutti i bambini di religione ebraica che vivevano nell’Europa occupata dai Nazisti  rischiavano la vita, dovevano portare una stella gialla al petto che li identificasse come ebrei. Per sopravvivere, molti di essi si nascosero o vissero sotto mentite spoglie, celando la propria vera identità e la propria religione. Trascorsero quegli anni in orfanotrofi, conventi, fienili, cantine, costretti a nascondersi o a simulare un’altra identità.</a:t>
            </a:r>
          </a:p>
        </p:txBody>
      </p:sp>
      <p:pic>
        <p:nvPicPr>
          <p:cNvPr id="61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3" y="3473353"/>
            <a:ext cx="3862449" cy="2896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3" y="366192"/>
            <a:ext cx="3862449" cy="289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07504" y="188640"/>
            <a:ext cx="5400600" cy="6309420"/>
          </a:xfrm>
          <a:prstGeom prst="rect">
            <a:avLst/>
          </a:prstGeom>
        </p:spPr>
        <p:txBody>
          <a:bodyPr wrap="square">
            <a:spAutoFit/>
          </a:bodyPr>
          <a:lstStyle/>
          <a:p>
            <a:r>
              <a:rPr lang="it-IT" b="1" dirty="0"/>
              <a:t>Dal Diario di Anna Frank </a:t>
            </a:r>
            <a:endParaRPr lang="it-IT" b="1" dirty="0" smtClean="0"/>
          </a:p>
          <a:p>
            <a:endParaRPr lang="it-IT" dirty="0"/>
          </a:p>
          <a:p>
            <a:pPr algn="just"/>
            <a:r>
              <a:rPr lang="it-IT" sz="1600" dirty="0"/>
              <a:t>Anna Frank era una bambina ebrea tedesca. Per sfuggire alla persecuzione dei Nazisti, lei e la famiglia dovettero spostarsi ad Amsterdam, in Olanda, nel 1933 quando Adolf Hitler fu nominato Führer. </a:t>
            </a:r>
          </a:p>
          <a:p>
            <a:pPr algn="just"/>
            <a:r>
              <a:rPr lang="it-IT" sz="1600" dirty="0"/>
              <a:t>Nel luglio del 1942, appena tredicenne, ella dovette nascondersi con la famiglia in un piccolo spazio a due piani posto in un vecchio edificio di Amsterdam. In quel rifugio trovarono posto 8 persone: Anna con i suoi genitori e la sorella Margot, un dentista e un’altra coppia con un figlio, Peter, di tre anni più grande di Anna. </a:t>
            </a:r>
          </a:p>
          <a:p>
            <a:pPr algn="just"/>
            <a:r>
              <a:rPr lang="it-IT" sz="1600" dirty="0"/>
              <a:t>Rimasero nascosti in quel rifugio per due anni. Lì Anna scrisse sul suo diario la vita e le vicende di tutti i giorni e le proprie impressioni sulle persone che vivevano con lei. Il diario sarà la sua amica preferita e il suo nome sarà </a:t>
            </a:r>
            <a:r>
              <a:rPr lang="it-IT" sz="1600" dirty="0" err="1"/>
              <a:t>Kitty</a:t>
            </a:r>
            <a:r>
              <a:rPr lang="it-IT" sz="1600" dirty="0" smtClean="0"/>
              <a:t>.</a:t>
            </a:r>
            <a:endParaRPr lang="it-IT" sz="1600" dirty="0"/>
          </a:p>
          <a:p>
            <a:pPr algn="just"/>
            <a:r>
              <a:rPr lang="it-IT" sz="1600" dirty="0"/>
              <a:t> "Spero di poterti confidare tutto, come non ho ancora potuto fare con nessuno, e spero mi sarai di grande conforto." </a:t>
            </a:r>
          </a:p>
          <a:p>
            <a:pPr algn="just"/>
            <a:r>
              <a:rPr lang="it-IT" sz="1600" dirty="0"/>
              <a:t>Il 4 agosto del 1944 qualcuno li tradì: fecero la spia ai Nazisti e rivelarono il loro rifugio. Anna e tutti gli altri furono catturati e condotti ai campi di concentramento. Anna morì nel campo di concentramento di Bergen-</a:t>
            </a:r>
            <a:r>
              <a:rPr lang="it-IT" sz="1600" dirty="0" err="1"/>
              <a:t>Belsen</a:t>
            </a:r>
            <a:r>
              <a:rPr lang="it-IT" sz="1600" dirty="0"/>
              <a:t> il 31 marzo 1945. </a:t>
            </a:r>
          </a:p>
        </p:txBody>
      </p:sp>
      <p:pic>
        <p:nvPicPr>
          <p:cNvPr id="2050" name="Picture 2" descr="http://jwa.org/sites/jwa.org/files/mediaobjects/Frank-An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4718" y="1145332"/>
            <a:ext cx="3084938" cy="43960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79512" y="476672"/>
            <a:ext cx="5400600" cy="5232202"/>
          </a:xfrm>
          <a:prstGeom prst="rect">
            <a:avLst/>
          </a:prstGeom>
        </p:spPr>
        <p:txBody>
          <a:bodyPr wrap="square">
            <a:spAutoFit/>
          </a:bodyPr>
          <a:lstStyle/>
          <a:p>
            <a:r>
              <a:rPr lang="it-IT" sz="2200" b="1" dirty="0"/>
              <a:t>Mercoledì 8 luglio 1942 </a:t>
            </a:r>
            <a:endParaRPr lang="it-IT" sz="2200" b="1" dirty="0" smtClean="0"/>
          </a:p>
          <a:p>
            <a:endParaRPr lang="it-IT" sz="2000" dirty="0"/>
          </a:p>
          <a:p>
            <a:pPr algn="just"/>
            <a:r>
              <a:rPr lang="it-IT" sz="2100" dirty="0"/>
              <a:t>Nasconderci! Dove dovremmo nasconderci, in città, in campagna, in una casa, in una capanna, quando, come, dove…? Erano problemi che io non dovevo pormi, e che tuttavia continuamente riaffioravano. Margot e io cominciammo a stipare l'indispensabile in una borsa da scuola. La prima cosa che ci ficcai dentro fu questo diario, poi arricciacapelli, fazzoletti, libri </a:t>
            </a:r>
            <a:r>
              <a:rPr lang="it-IT" sz="2100" dirty="0" smtClean="0"/>
              <a:t>scolastici</a:t>
            </a:r>
            <a:r>
              <a:rPr lang="it-IT" sz="2100" dirty="0"/>
              <a:t>, un pettine, vecchie lettere; pensavo che bisognava nascondersi e cacciare nella borsa le cose più assurde. Ma non me ne rammarico, ci tengo di più ai ricordi che ai vestiti.  </a:t>
            </a:r>
          </a:p>
        </p:txBody>
      </p:sp>
      <p:pic>
        <p:nvPicPr>
          <p:cNvPr id="3078" name="Picture 6" descr="http://i.imgur.com/4jEi293.jpg"/>
          <p:cNvPicPr>
            <a:picLocks noChangeAspect="1" noChangeArrowheads="1"/>
          </p:cNvPicPr>
          <p:nvPr/>
        </p:nvPicPr>
        <p:blipFill rotWithShape="1">
          <a:blip r:embed="rId2">
            <a:extLst>
              <a:ext uri="{28A0092B-C50C-407E-A947-70E740481C1C}">
                <a14:useLocalDpi xmlns:a14="http://schemas.microsoft.com/office/drawing/2010/main" val="0"/>
              </a:ext>
            </a:extLst>
          </a:blip>
          <a:srcRect l="52191" t="15287" r="25589" b="13450"/>
          <a:stretch/>
        </p:blipFill>
        <p:spPr bwMode="auto">
          <a:xfrm>
            <a:off x="6372200" y="230643"/>
            <a:ext cx="2051450" cy="31770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i.imgur.com/4jEi293.jpg"/>
          <p:cNvPicPr>
            <a:picLocks noChangeAspect="1" noChangeArrowheads="1"/>
          </p:cNvPicPr>
          <p:nvPr/>
        </p:nvPicPr>
        <p:blipFill rotWithShape="1">
          <a:blip r:embed="rId2">
            <a:extLst>
              <a:ext uri="{28A0092B-C50C-407E-A947-70E740481C1C}">
                <a14:useLocalDpi xmlns:a14="http://schemas.microsoft.com/office/drawing/2010/main" val="0"/>
              </a:ext>
            </a:extLst>
          </a:blip>
          <a:srcRect l="26506" t="15287" r="50129" b="15307"/>
          <a:stretch/>
        </p:blipFill>
        <p:spPr bwMode="auto">
          <a:xfrm>
            <a:off x="6372200" y="3586253"/>
            <a:ext cx="2051450" cy="29424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o 5"/>
          <p:cNvGrpSpPr/>
          <p:nvPr/>
        </p:nvGrpSpPr>
        <p:grpSpPr>
          <a:xfrm>
            <a:off x="258912" y="197237"/>
            <a:ext cx="3744416" cy="2342324"/>
            <a:chOff x="0" y="0"/>
            <a:chExt cx="5956300" cy="4013200"/>
          </a:xfrm>
        </p:grpSpPr>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l="30885" t="36727" r="55206" b="40363"/>
            <a:stretch/>
          </p:blipFill>
          <p:spPr bwMode="auto">
            <a:xfrm>
              <a:off x="609600" y="2489200"/>
              <a:ext cx="1651000" cy="1524000"/>
            </a:xfrm>
            <a:prstGeom prst="rect">
              <a:avLst/>
            </a:prstGeom>
            <a:ln>
              <a:noFill/>
            </a:ln>
            <a:extLst>
              <a:ext uri="{53640926-AAD7-44D8-BBD7-CCE9431645EC}">
                <a14:shadowObscured xmlns:a14="http://schemas.microsoft.com/office/drawing/2010/main"/>
              </a:ext>
            </a:extLst>
          </p:spPr>
        </p:pic>
        <p:pic>
          <p:nvPicPr>
            <p:cNvPr id="8" name="Immagine 7"/>
            <p:cNvPicPr>
              <a:picLocks noChangeAspect="1"/>
            </p:cNvPicPr>
            <p:nvPr/>
          </p:nvPicPr>
          <p:blipFill rotWithShape="1">
            <a:blip r:embed="rId3" cstate="print">
              <a:extLst>
                <a:ext uri="{28A0092B-C50C-407E-A947-70E740481C1C}">
                  <a14:useLocalDpi xmlns:a14="http://schemas.microsoft.com/office/drawing/2010/main" val="0"/>
                </a:ext>
              </a:extLst>
            </a:blip>
            <a:srcRect l="27613" t="5680" r="30456" b="61091"/>
            <a:stretch/>
          </p:blipFill>
          <p:spPr bwMode="auto">
            <a:xfrm>
              <a:off x="0" y="0"/>
              <a:ext cx="5956300" cy="2654300"/>
            </a:xfrm>
            <a:prstGeom prst="rect">
              <a:avLst/>
            </a:prstGeom>
            <a:ln>
              <a:noFill/>
            </a:ln>
            <a:extLst>
              <a:ext uri="{53640926-AAD7-44D8-BBD7-CCE9431645EC}">
                <a14:shadowObscured xmlns:a14="http://schemas.microsoft.com/office/drawing/2010/main"/>
              </a:ext>
            </a:extLst>
          </p:spPr>
        </p:pic>
      </p:grpSp>
      <p:pic>
        <p:nvPicPr>
          <p:cNvPr id="9" name="Immagine 8"/>
          <p:cNvPicPr/>
          <p:nvPr/>
        </p:nvPicPr>
        <p:blipFill rotWithShape="1">
          <a:blip r:embed="rId4">
            <a:extLst>
              <a:ext uri="{28A0092B-C50C-407E-A947-70E740481C1C}">
                <a14:useLocalDpi xmlns:a14="http://schemas.microsoft.com/office/drawing/2010/main" val="0"/>
              </a:ext>
            </a:extLst>
          </a:blip>
          <a:srcRect l="46780" t="40513" r="28838" b="53832"/>
          <a:stretch/>
        </p:blipFill>
        <p:spPr bwMode="auto">
          <a:xfrm>
            <a:off x="1680034" y="2215291"/>
            <a:ext cx="2304256" cy="324270"/>
          </a:xfrm>
          <a:prstGeom prst="rect">
            <a:avLst/>
          </a:prstGeom>
          <a:ln>
            <a:noFill/>
          </a:ln>
          <a:extLst>
            <a:ext uri="{53640926-AAD7-44D8-BBD7-CCE9431645EC}">
              <a14:shadowObscured xmlns:a14="http://schemas.microsoft.com/office/drawing/2010/main"/>
            </a:ext>
          </a:extLst>
        </p:spPr>
      </p:pic>
      <p:pic>
        <p:nvPicPr>
          <p:cNvPr id="10" name="Immagine 9"/>
          <p:cNvPicPr/>
          <p:nvPr/>
        </p:nvPicPr>
        <p:blipFill rotWithShape="1">
          <a:blip r:embed="rId4">
            <a:extLst>
              <a:ext uri="{28A0092B-C50C-407E-A947-70E740481C1C}">
                <a14:useLocalDpi xmlns:a14="http://schemas.microsoft.com/office/drawing/2010/main" val="0"/>
              </a:ext>
            </a:extLst>
          </a:blip>
          <a:srcRect l="46780" t="47391" r="28838" b="4707"/>
          <a:stretch/>
        </p:blipFill>
        <p:spPr bwMode="auto">
          <a:xfrm>
            <a:off x="291952" y="2600763"/>
            <a:ext cx="3692338" cy="3780565"/>
          </a:xfrm>
          <a:prstGeom prst="rect">
            <a:avLst/>
          </a:prstGeom>
          <a:ln>
            <a:noFill/>
          </a:ln>
          <a:extLst>
            <a:ext uri="{53640926-AAD7-44D8-BBD7-CCE9431645EC}">
              <a14:shadowObscured xmlns:a14="http://schemas.microsoft.com/office/drawing/2010/main"/>
            </a:ext>
          </a:extLst>
        </p:spPr>
      </p:pic>
      <p:grpSp>
        <p:nvGrpSpPr>
          <p:cNvPr id="17" name="Gruppo 16"/>
          <p:cNvGrpSpPr/>
          <p:nvPr/>
        </p:nvGrpSpPr>
        <p:grpSpPr>
          <a:xfrm>
            <a:off x="4139952" y="197237"/>
            <a:ext cx="4824536" cy="6408711"/>
            <a:chOff x="0" y="0"/>
            <a:chExt cx="6616700" cy="9575800"/>
          </a:xfrm>
        </p:grpSpPr>
        <p:pic>
          <p:nvPicPr>
            <p:cNvPr id="18" name="Immagine 17"/>
            <p:cNvPicPr>
              <a:picLocks noChangeAspect="1"/>
            </p:cNvPicPr>
            <p:nvPr/>
          </p:nvPicPr>
          <p:blipFill rotWithShape="1">
            <a:blip r:embed="rId5">
              <a:extLst>
                <a:ext uri="{28A0092B-C50C-407E-A947-70E740481C1C}">
                  <a14:useLocalDpi xmlns:a14="http://schemas.microsoft.com/office/drawing/2010/main" val="0"/>
                </a:ext>
              </a:extLst>
            </a:blip>
            <a:srcRect l="28839" t="6639" r="39626" b="7419"/>
            <a:stretch/>
          </p:blipFill>
          <p:spPr bwMode="auto">
            <a:xfrm>
              <a:off x="0" y="0"/>
              <a:ext cx="6616700" cy="9575800"/>
            </a:xfrm>
            <a:prstGeom prst="rect">
              <a:avLst/>
            </a:prstGeom>
            <a:ln>
              <a:noFill/>
            </a:ln>
            <a:extLst>
              <a:ext uri="{53640926-AAD7-44D8-BBD7-CCE9431645EC}">
                <a14:shadowObscured xmlns:a14="http://schemas.microsoft.com/office/drawing/2010/main"/>
              </a:ext>
            </a:extLst>
          </p:spPr>
        </p:pic>
        <p:sp>
          <p:nvSpPr>
            <p:cNvPr id="19" name="Rettangolo 18"/>
            <p:cNvSpPr/>
            <p:nvPr/>
          </p:nvSpPr>
          <p:spPr>
            <a:xfrm>
              <a:off x="5613400" y="7810500"/>
              <a:ext cx="1003300" cy="176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20" name="Rettangolo 19"/>
            <p:cNvSpPr/>
            <p:nvPr/>
          </p:nvSpPr>
          <p:spPr>
            <a:xfrm>
              <a:off x="5753100" y="1397000"/>
              <a:ext cx="863600" cy="641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21" name="Rettangolo 20"/>
            <p:cNvSpPr/>
            <p:nvPr/>
          </p:nvSpPr>
          <p:spPr>
            <a:xfrm rot="20263562">
              <a:off x="5473700" y="3810000"/>
              <a:ext cx="660551" cy="1579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22" name="Rettangolo 21"/>
            <p:cNvSpPr/>
            <p:nvPr/>
          </p:nvSpPr>
          <p:spPr>
            <a:xfrm>
              <a:off x="5372100" y="2336800"/>
              <a:ext cx="660400" cy="1579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253" y="3512462"/>
            <a:ext cx="3941809" cy="2956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0411" y="3521755"/>
            <a:ext cx="3922136" cy="297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253" y="364326"/>
            <a:ext cx="3916239" cy="2936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359905"/>
            <a:ext cx="3922136" cy="2941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9120687"/>
      </p:ext>
    </p:extLst>
  </p:cSld>
  <p:clrMapOvr>
    <a:masterClrMapping/>
  </p:clrMapOvr>
  <p:timing>
    <p:tnLst>
      <p:par>
        <p:cTn id="1" dur="indefinite" restart="never" nodeType="tmRoot"/>
      </p:par>
    </p:tnLst>
  </p:timing>
</p:sld>
</file>

<file path=ppt/theme/theme1.xml><?xml version="1.0" encoding="utf-8"?>
<a:theme xmlns:a="http://schemas.openxmlformats.org/drawingml/2006/main" name="Elica">
  <a:themeElements>
    <a:clrScheme name="Elic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Elica">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lica">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735</TotalTime>
  <Words>1455</Words>
  <Application>Microsoft Office PowerPoint</Application>
  <PresentationFormat>Presentazione su schermo (4:3)</PresentationFormat>
  <Paragraphs>51</Paragraphs>
  <Slides>16</Slides>
  <Notes>1</Notes>
  <HiddenSlides>0</HiddenSlides>
  <MMClips>1</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Elica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Concetta</dc:creator>
  <cp:lastModifiedBy>Federico</cp:lastModifiedBy>
  <cp:revision>61</cp:revision>
  <dcterms:created xsi:type="dcterms:W3CDTF">2012-01-27T14:42:25Z</dcterms:created>
  <dcterms:modified xsi:type="dcterms:W3CDTF">2014-04-14T15:15:10Z</dcterms:modified>
</cp:coreProperties>
</file>