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omic Sans MS" pitchFamily="66" charset="0"/>
      <p:regular r:id="rId12"/>
      <p:bold r:id="rId13"/>
    </p:embeddedFont>
    <p:embeddedFont>
      <p:font typeface="Impact" pitchFamily="34" charset="0"/>
      <p:regular r:id="rId14"/>
    </p:embeddedFont>
    <p:embeddedFont>
      <p:font typeface="Algerian" pitchFamily="82" charset="0"/>
      <p:regular r:id="rId15"/>
    </p:embeddedFont>
    <p:embeddedFont>
      <p:font typeface="Syncopate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pPr lvl="0">
                <a:spcBef>
                  <a:spcPts val="0"/>
                </a:spcBef>
                <a:buNone/>
              </a:pPr>
              <a:t>‹N›</a:t>
            </a:fld>
            <a:endParaRPr lang="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‹N›</a:t>
            </a:fld>
            <a:endParaRPr lang="it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219050" y="74850"/>
            <a:ext cx="6426899" cy="1219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Didasko Eipass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988625"/>
            <a:ext cx="8520599" cy="92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rgbClr val="00FF00"/>
                </a:solidFill>
                <a:latin typeface="Impact"/>
                <a:ea typeface="Impact"/>
                <a:cs typeface="Impact"/>
                <a:sym typeface="Impact"/>
              </a:rPr>
              <a:t>Corso di informatica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0" y="247175"/>
            <a:ext cx="8520599" cy="607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000" dirty="0">
                <a:latin typeface="Algerian" pitchFamily="82" charset="0"/>
              </a:rPr>
              <a:t>Sommario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311700" y="1056900"/>
            <a:ext cx="8520599" cy="408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it" u="sng" dirty="0">
                <a:solidFill>
                  <a:srgbClr val="FF0000"/>
                </a:solidFill>
                <a:latin typeface="Comic Sans MS" pitchFamily="66" charset="0"/>
                <a:ea typeface="Impact"/>
                <a:cs typeface="Impact"/>
                <a:sym typeface="Impact"/>
                <a:hlinkClick r:id=""/>
              </a:rPr>
              <a:t>Che cos’è?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it" u="sng" dirty="0">
                <a:solidFill>
                  <a:srgbClr val="FF0000"/>
                </a:solidFill>
                <a:latin typeface="Comic Sans MS" pitchFamily="66" charset="0"/>
                <a:ea typeface="Impact"/>
                <a:cs typeface="Impact"/>
                <a:sym typeface="Impact"/>
                <a:hlinkClick r:id=""/>
              </a:rPr>
              <a:t>Come si ottiene l’attestato Eipass?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it" sz="2400" u="sng" dirty="0">
                <a:solidFill>
                  <a:srgbClr val="FF0000"/>
                </a:solidFill>
                <a:latin typeface="Comic Sans MS" pitchFamily="66" charset="0"/>
                <a:ea typeface="Impact"/>
                <a:cs typeface="Impact"/>
                <a:sym typeface="Impact"/>
                <a:hlinkClick r:id=""/>
              </a:rPr>
              <a:t>Cosa succede se non si supera l’esame?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it" u="sng" dirty="0">
                <a:solidFill>
                  <a:srgbClr val="FF0000"/>
                </a:solidFill>
                <a:latin typeface="Comic Sans MS" pitchFamily="66" charset="0"/>
                <a:ea typeface="Impact"/>
                <a:cs typeface="Impact"/>
                <a:sym typeface="Impact"/>
                <a:hlinkClick r:id=""/>
              </a:rPr>
              <a:t>Come si svolge il corso?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it" u="sng" dirty="0">
                <a:solidFill>
                  <a:srgbClr val="FF0000"/>
                </a:solidFill>
                <a:latin typeface="Comic Sans MS" pitchFamily="66" charset="0"/>
                <a:ea typeface="Impact"/>
                <a:cs typeface="Impact"/>
                <a:sym typeface="Impact"/>
                <a:hlinkClick r:id=""/>
              </a:rPr>
              <a:t>Quanti sono i moduli?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it" u="sng" dirty="0">
                <a:solidFill>
                  <a:srgbClr val="FF0000"/>
                </a:solidFill>
                <a:latin typeface="Comic Sans MS" pitchFamily="66" charset="0"/>
                <a:ea typeface="Impact"/>
                <a:cs typeface="Impact"/>
                <a:sym typeface="Impact"/>
                <a:hlinkClick r:id=""/>
              </a:rPr>
              <a:t>Come faccio a fare l’esame e le simulazioni?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it" u="sng" dirty="0">
                <a:solidFill>
                  <a:srgbClr val="FF0000"/>
                </a:solidFill>
                <a:latin typeface="Comic Sans MS" pitchFamily="66" charset="0"/>
                <a:ea typeface="Impact"/>
                <a:cs typeface="Impact"/>
                <a:sym typeface="Impact"/>
                <a:hlinkClick r:id=""/>
              </a:rPr>
              <a:t>Esperienza personale</a:t>
            </a:r>
          </a:p>
          <a:p>
            <a:pPr lvl="0" algn="l" rtl="0">
              <a:spcBef>
                <a:spcPts val="0"/>
              </a:spcBef>
              <a:buNone/>
            </a:pPr>
            <a:endParaRPr sz="2400" dirty="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lvl="0" algn="l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 dirty="0">
              <a:solidFill>
                <a:srgbClr val="6D9EEB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rgbClr val="0000FF"/>
                </a:solidFill>
                <a:latin typeface="Syncopate"/>
                <a:ea typeface="Syncopate"/>
                <a:cs typeface="Syncopate"/>
                <a:sym typeface="Syncopate"/>
              </a:rPr>
              <a:t>Che cos’è?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dirty="0">
                <a:solidFill>
                  <a:srgbClr val="FF0000"/>
                </a:solidFill>
                <a:highlight>
                  <a:srgbClr val="FFFFFF"/>
                </a:highlight>
                <a:latin typeface="Comic Sans MS" pitchFamily="66" charset="0"/>
              </a:rPr>
              <a:t>EIPASS è l’acronimo di European Informatics Passport (Passaporto Europeo di Informatica), il programma internazionale di certificazione informatica erogato in esclusiva da CERTIPASS in tutto il mondo. Il titolo EIPASS è riconosciuto come credito formativo nell’ambito scolastico ed universitario ed è valido come “attestato di addestramento professionale”.</a:t>
            </a: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it" sz="1200" dirty="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9425" y="2900700"/>
            <a:ext cx="1849899" cy="2146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Shape 69"/>
          <p:cNvCxnSpPr/>
          <p:nvPr/>
        </p:nvCxnSpPr>
        <p:spPr>
          <a:xfrm>
            <a:off x="4993800" y="2395300"/>
            <a:ext cx="2641200" cy="17537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0" name="Shape 70"/>
          <p:cNvSpPr txBox="1"/>
          <p:nvPr/>
        </p:nvSpPr>
        <p:spPr>
          <a:xfrm>
            <a:off x="4630225" y="4480500"/>
            <a:ext cx="2448899" cy="42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rgbClr val="FF0000"/>
                </a:solidFill>
              </a:rPr>
              <a:t>La prof Vercellone, insegnante Eipass</a:t>
            </a:r>
          </a:p>
        </p:txBody>
      </p:sp>
      <p:cxnSp>
        <p:nvCxnSpPr>
          <p:cNvPr id="71" name="Shape 71"/>
          <p:cNvCxnSpPr/>
          <p:nvPr/>
        </p:nvCxnSpPr>
        <p:spPr>
          <a:xfrm rot="10800000" flipH="1">
            <a:off x="6512250" y="4694524"/>
            <a:ext cx="566999" cy="7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325625"/>
            <a:ext cx="2641200" cy="16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dirty="0">
                <a:latin typeface="Comic Sans MS" pitchFamily="66" charset="0"/>
              </a:rPr>
              <a:t>Come si ottiene l’attestato Eipass?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dirty="0">
                <a:solidFill>
                  <a:srgbClr val="00FF00"/>
                </a:solidFill>
                <a:highlight>
                  <a:srgbClr val="FFFFFF"/>
                </a:highlight>
                <a:latin typeface="Comic Sans MS" pitchFamily="66" charset="0"/>
              </a:rPr>
              <a:t>L’attestato Eipass si ottiene superando cinque esami, con 20 domande a cui rispondere in 30 minuti</a:t>
            </a: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l="23160" t="32244" r="-16175"/>
          <a:stretch/>
        </p:blipFill>
        <p:spPr>
          <a:xfrm>
            <a:off x="6298400" y="2309775"/>
            <a:ext cx="2459473" cy="259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Shape 80"/>
          <p:cNvCxnSpPr/>
          <p:nvPr/>
        </p:nvCxnSpPr>
        <p:spPr>
          <a:xfrm>
            <a:off x="3047600" y="1710925"/>
            <a:ext cx="3250800" cy="1336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1" name="Shape 81"/>
          <p:cNvSpPr/>
          <p:nvPr/>
        </p:nvSpPr>
        <p:spPr>
          <a:xfrm>
            <a:off x="2149375" y="2694725"/>
            <a:ext cx="2898000" cy="1208399"/>
          </a:xfrm>
          <a:prstGeom prst="wedgeRoundRectCallout">
            <a:avLst>
              <a:gd name="adj1" fmla="val 121580"/>
              <a:gd name="adj2" fmla="val -24338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2341850" y="2887200"/>
            <a:ext cx="2587800" cy="7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dirty="0">
                <a:solidFill>
                  <a:srgbClr val="FF0000"/>
                </a:solidFill>
                <a:latin typeface="Comic Sans MS" pitchFamily="66" charset="0"/>
              </a:rPr>
              <a:t>Per ottenere la sufficienza è necessario rispondere correttamente al 75% delle domande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6319775" y="1775100"/>
            <a:ext cx="1828499" cy="43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225" y="566750"/>
            <a:ext cx="2195824" cy="24087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1946200" y="973100"/>
            <a:ext cx="1988999" cy="1080000"/>
          </a:xfrm>
          <a:prstGeom prst="wedgeRectCallout">
            <a:avLst>
              <a:gd name="adj1" fmla="val 222037"/>
              <a:gd name="adj2" fmla="val 4703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2192125" y="1176275"/>
            <a:ext cx="1112100" cy="5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dirty="0">
                <a:solidFill>
                  <a:srgbClr val="FF0000"/>
                </a:solidFill>
                <a:latin typeface="Comic Sans MS" pitchFamily="66" charset="0"/>
              </a:rPr>
              <a:t>E se non supero l’esame?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649" y="2422325"/>
            <a:ext cx="1849899" cy="21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3175925" y="2416700"/>
            <a:ext cx="2526899" cy="1710899"/>
          </a:xfrm>
          <a:prstGeom prst="wedgeRectCallout">
            <a:avLst>
              <a:gd name="adj1" fmla="val -127865"/>
              <a:gd name="adj2" fmla="val 5062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3432575" y="2673325"/>
            <a:ext cx="1495200" cy="128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dirty="0">
                <a:solidFill>
                  <a:srgbClr val="FF0000"/>
                </a:solidFill>
                <a:latin typeface="Comic Sans MS" pitchFamily="66" charset="0"/>
              </a:rPr>
              <a:t>Non preoccuparti…</a:t>
            </a:r>
          </a:p>
          <a:p>
            <a:pPr lvl="0">
              <a:spcBef>
                <a:spcPts val="0"/>
              </a:spcBef>
              <a:buNone/>
            </a:pPr>
            <a:r>
              <a:rPr lang="it" dirty="0">
                <a:solidFill>
                  <a:srgbClr val="FF0000"/>
                </a:solidFill>
                <a:latin typeface="Comic Sans MS" pitchFamily="66" charset="0"/>
              </a:rPr>
              <a:t>basta utilizzare un creditoEipass e lo potrai rifare!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9125" y="3203074"/>
            <a:ext cx="1241499" cy="119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dirty="0">
                <a:latin typeface="Comic Sans MS" pitchFamily="66" charset="0"/>
              </a:rPr>
              <a:t>Come si svolge il corso</a:t>
            </a:r>
            <a:r>
              <a:rPr lang="it" dirty="0"/>
              <a:t>?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b="6393"/>
          <a:stretch/>
        </p:blipFill>
        <p:spPr>
          <a:xfrm>
            <a:off x="5150225" y="1307275"/>
            <a:ext cx="2837724" cy="2659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/>
          <p:nvPr/>
        </p:nvCxnSpPr>
        <p:spPr>
          <a:xfrm>
            <a:off x="3197300" y="1154875"/>
            <a:ext cx="3197399" cy="11549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 l="23160" t="32244" r="-16175"/>
          <a:stretch/>
        </p:blipFill>
        <p:spPr>
          <a:xfrm>
            <a:off x="311700" y="2267000"/>
            <a:ext cx="2266901" cy="239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3243425" y="2267000"/>
            <a:ext cx="2266799" cy="2876400"/>
          </a:xfrm>
          <a:prstGeom prst="wedgeRoundRectCallout">
            <a:avLst>
              <a:gd name="adj1" fmla="val -144494"/>
              <a:gd name="adj2" fmla="val -28066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3243425" y="1860625"/>
            <a:ext cx="2309700" cy="9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3667825" y="2534325"/>
            <a:ext cx="1885200" cy="260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it" dirty="0">
                <a:solidFill>
                  <a:srgbClr val="FF0000"/>
                </a:solidFill>
                <a:latin typeface="Comic Sans MS" pitchFamily="66" charset="0"/>
              </a:rPr>
              <a:t>Ogni martedì dalle 14.00 alle 16.00 io e la prof Vercellone vi faremo vedere dei video lezioni dell’Eipass e vi spiegheremo ciò di cui si parla.</a:t>
            </a:r>
          </a:p>
          <a:p>
            <a:pPr lvl="0" algn="just">
              <a:spcBef>
                <a:spcPts val="0"/>
              </a:spcBef>
              <a:buNone/>
            </a:pPr>
            <a:r>
              <a:rPr lang="it" dirty="0">
                <a:solidFill>
                  <a:srgbClr val="FF0000"/>
                </a:solidFill>
                <a:latin typeface="Comic Sans MS" pitchFamily="66" charset="0"/>
              </a:rPr>
              <a:t>La seconda lezione di ogni modulo la dedicheremo alle simulazioni d’esame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dirty="0">
                <a:solidFill>
                  <a:srgbClr val="00FF00"/>
                </a:solidFill>
                <a:latin typeface="Comic Sans MS" pitchFamily="66" charset="0"/>
              </a:rPr>
              <a:t>Quanti sono i moduli?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dirty="0">
                <a:solidFill>
                  <a:srgbClr val="FF0000"/>
                </a:solidFill>
                <a:latin typeface="Comic Sans MS" pitchFamily="66" charset="0"/>
              </a:rPr>
              <a:t>I moduli sono 5</a:t>
            </a:r>
          </a:p>
          <a:p>
            <a:pPr lvl="0" rtl="0">
              <a:spcBef>
                <a:spcPts val="0"/>
              </a:spcBef>
              <a:buNone/>
            </a:pPr>
            <a:r>
              <a:rPr lang="it" dirty="0">
                <a:solidFill>
                  <a:srgbClr val="FF0000"/>
                </a:solidFill>
                <a:latin typeface="Comic Sans MS" pitchFamily="66" charset="0"/>
              </a:rPr>
              <a:t>1 MODULO:</a:t>
            </a:r>
            <a:r>
              <a:rPr lang="it" dirty="0">
                <a:solidFill>
                  <a:srgbClr val="FF0000"/>
                </a:solidFill>
                <a:highlight>
                  <a:srgbClr val="FCFCFC"/>
                </a:highlight>
                <a:latin typeface="Comic Sans MS" pitchFamily="66" charset="0"/>
                <a:sym typeface="Arial"/>
              </a:rPr>
              <a:t>Pensiero computazionale e Coding: dal Logo allo Scratch</a:t>
            </a:r>
          </a:p>
          <a:p>
            <a:pPr lvl="0" rtl="0">
              <a:spcBef>
                <a:spcPts val="0"/>
              </a:spcBef>
              <a:buNone/>
            </a:pPr>
            <a:r>
              <a:rPr lang="it" dirty="0">
                <a:solidFill>
                  <a:srgbClr val="FF0000"/>
                </a:solidFill>
                <a:latin typeface="Comic Sans MS" pitchFamily="66" charset="0"/>
              </a:rPr>
              <a:t>2 MODULO:</a:t>
            </a:r>
            <a:r>
              <a:rPr lang="it" dirty="0">
                <a:solidFill>
                  <a:srgbClr val="FF0000"/>
                </a:solidFill>
                <a:highlight>
                  <a:srgbClr val="FCFCFC"/>
                </a:highlight>
                <a:latin typeface="Comic Sans MS" pitchFamily="66" charset="0"/>
                <a:sym typeface="Arial"/>
              </a:rPr>
              <a:t>Creazione e gestione di documenti di testo</a:t>
            </a:r>
          </a:p>
          <a:p>
            <a:pPr lvl="0" rtl="0">
              <a:spcBef>
                <a:spcPts val="0"/>
              </a:spcBef>
              <a:buNone/>
            </a:pPr>
            <a:r>
              <a:rPr lang="it" dirty="0">
                <a:solidFill>
                  <a:srgbClr val="FF0000"/>
                </a:solidFill>
                <a:latin typeface="Comic Sans MS" pitchFamily="66" charset="0"/>
              </a:rPr>
              <a:t>3 MODULO:</a:t>
            </a:r>
            <a:r>
              <a:rPr lang="it" dirty="0">
                <a:solidFill>
                  <a:srgbClr val="FF0000"/>
                </a:solidFill>
                <a:highlight>
                  <a:srgbClr val="FCFCFC"/>
                </a:highlight>
                <a:latin typeface="Comic Sans MS" pitchFamily="66" charset="0"/>
                <a:sym typeface="Arial"/>
              </a:rPr>
              <a:t>Creazione e gestione </a:t>
            </a:r>
            <a:r>
              <a:rPr lang="it">
                <a:solidFill>
                  <a:srgbClr val="FF0000"/>
                </a:solidFill>
                <a:highlight>
                  <a:srgbClr val="FCFCFC"/>
                </a:highlight>
                <a:latin typeface="Comic Sans MS" pitchFamily="66" charset="0"/>
                <a:sym typeface="Arial"/>
              </a:rPr>
              <a:t>di </a:t>
            </a:r>
            <a:r>
              <a:rPr lang="it" smtClean="0">
                <a:solidFill>
                  <a:srgbClr val="FF0000"/>
                </a:solidFill>
                <a:highlight>
                  <a:srgbClr val="FCFCFC"/>
                </a:highlight>
                <a:latin typeface="Comic Sans MS" pitchFamily="66" charset="0"/>
                <a:sym typeface="Arial"/>
              </a:rPr>
              <a:t>fogli di calcolo</a:t>
            </a:r>
            <a:endParaRPr lang="it" dirty="0">
              <a:solidFill>
                <a:srgbClr val="FF0000"/>
              </a:solidFill>
              <a:highlight>
                <a:srgbClr val="FCFCFC"/>
              </a:highlight>
              <a:latin typeface="Comic Sans MS" pitchFamily="66" charset="0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it" dirty="0">
                <a:solidFill>
                  <a:srgbClr val="FF0000"/>
                </a:solidFill>
                <a:latin typeface="Comic Sans MS" pitchFamily="66" charset="0"/>
              </a:rPr>
              <a:t>4 MODULO:</a:t>
            </a:r>
            <a:r>
              <a:rPr lang="it" dirty="0">
                <a:solidFill>
                  <a:srgbClr val="FF0000"/>
                </a:solidFill>
                <a:highlight>
                  <a:srgbClr val="FFFFFF"/>
                </a:highlight>
                <a:latin typeface="Comic Sans MS" pitchFamily="66" charset="0"/>
              </a:rPr>
              <a:t>Realizzazione di semplici presentazioni multimediali</a:t>
            </a:r>
          </a:p>
          <a:p>
            <a:pPr lvl="0">
              <a:spcBef>
                <a:spcPts val="0"/>
              </a:spcBef>
              <a:buNone/>
            </a:pPr>
            <a:r>
              <a:rPr lang="it" dirty="0">
                <a:solidFill>
                  <a:srgbClr val="FF0000"/>
                </a:solidFill>
                <a:latin typeface="Comic Sans MS" pitchFamily="66" charset="0"/>
              </a:rPr>
              <a:t>5 MODULO:</a:t>
            </a:r>
            <a:r>
              <a:rPr lang="it" dirty="0">
                <a:solidFill>
                  <a:srgbClr val="FF0000"/>
                </a:solidFill>
                <a:highlight>
                  <a:srgbClr val="FCFCFC"/>
                </a:highlight>
                <a:latin typeface="Comic Sans MS" pitchFamily="66" charset="0"/>
              </a:rPr>
              <a:t>Principi di comunicazione in rete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6296" y="3219822"/>
            <a:ext cx="1656184" cy="167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Shape 116"/>
          <p:cNvCxnSpPr/>
          <p:nvPr/>
        </p:nvCxnSpPr>
        <p:spPr>
          <a:xfrm>
            <a:off x="3796150" y="4309425"/>
            <a:ext cx="2726700" cy="18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2648" y="99727"/>
            <a:ext cx="1389375" cy="1532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dirty="0">
                <a:latin typeface="Comic Sans MS" pitchFamily="66" charset="0"/>
              </a:rPr>
              <a:t>Come faccio a fare l’esame e le simulazioni?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b="6393"/>
          <a:stretch/>
        </p:blipFill>
        <p:spPr>
          <a:xfrm>
            <a:off x="6379575" y="1347349"/>
            <a:ext cx="2452726" cy="22990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Shape 125"/>
          <p:cNvCxnSpPr/>
          <p:nvPr/>
        </p:nvCxnSpPr>
        <p:spPr>
          <a:xfrm>
            <a:off x="5175575" y="1090725"/>
            <a:ext cx="2405999" cy="11549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700" y="3130375"/>
            <a:ext cx="1645175" cy="190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3636375" y="1661475"/>
            <a:ext cx="2594100" cy="1658999"/>
          </a:xfrm>
          <a:prstGeom prst="wedgeRectCallout">
            <a:avLst>
              <a:gd name="adj1" fmla="val -149369"/>
              <a:gd name="adj2" fmla="val 12701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3926775" y="1571925"/>
            <a:ext cx="2356800" cy="170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dirty="0">
                <a:solidFill>
                  <a:srgbClr val="FF0000"/>
                </a:solidFill>
                <a:latin typeface="Comic Sans MS" pitchFamily="66" charset="0"/>
              </a:rPr>
              <a:t>Noi ti creeremo un account Didasko, dal quale potrai fare gli esami e le simulazioni pure a casa. Grazie a Didasko potrai pure rivolgere delle domande a noi se avrai dei dubbi a casa!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dirty="0">
                <a:latin typeface="Comic Sans MS" pitchFamily="66" charset="0"/>
              </a:rPr>
              <a:t>Esperienza personale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623" y="3148050"/>
            <a:ext cx="2012672" cy="1877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3710600" y="1710925"/>
            <a:ext cx="4277399" cy="2117399"/>
          </a:xfrm>
          <a:prstGeom prst="wedgeRectCallout">
            <a:avLst>
              <a:gd name="adj1" fmla="val -106499"/>
              <a:gd name="adj2" fmla="val 7171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dirty="0">
                <a:latin typeface="Comic Sans MS" pitchFamily="66" charset="0"/>
              </a:rPr>
              <a:t>Io, all’Eipass mi sono trovato molto bene: i prof sono competenti, i video utili e anche i miei compagni di corso sono stati molto simpatici!</a:t>
            </a:r>
          </a:p>
          <a:p>
            <a:pPr lvl="0">
              <a:spcBef>
                <a:spcPts val="0"/>
              </a:spcBef>
              <a:buNone/>
            </a:pPr>
            <a:r>
              <a:rPr lang="it" dirty="0">
                <a:latin typeface="Comic Sans MS" pitchFamily="66" charset="0"/>
              </a:rPr>
              <a:t>Gli esami non sono troppo difficili ed è stato divertente, ho imparato molto </a:t>
            </a:r>
            <a:r>
              <a:rPr lang="it" dirty="0" smtClean="0">
                <a:latin typeface="Comic Sans MS" pitchFamily="66" charset="0"/>
              </a:rPr>
              <a:t> e  </a:t>
            </a:r>
            <a:r>
              <a:rPr lang="it" dirty="0">
                <a:latin typeface="Comic Sans MS" pitchFamily="66" charset="0"/>
              </a:rPr>
              <a:t>sono cresciuto </a:t>
            </a:r>
            <a:r>
              <a:rPr lang="it" dirty="0" smtClean="0">
                <a:latin typeface="Comic Sans MS" pitchFamily="66" charset="0"/>
              </a:rPr>
              <a:t>durante </a:t>
            </a:r>
            <a:r>
              <a:rPr lang="it" dirty="0">
                <a:latin typeface="Comic Sans MS" pitchFamily="66" charset="0"/>
              </a:rPr>
              <a:t>questo periodo!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512" y="123478"/>
            <a:ext cx="2184699" cy="171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6084168" y="4587974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Sav</a:t>
            </a:r>
            <a:r>
              <a:rPr lang="it-IT" dirty="0" smtClean="0"/>
              <a:t> copyright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351</Words>
  <Application>Microsoft Office PowerPoint</Application>
  <PresentationFormat>Presentazione su schermo (16:9)</PresentationFormat>
  <Paragraphs>37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Comic Sans MS</vt:lpstr>
      <vt:lpstr>Impact</vt:lpstr>
      <vt:lpstr>Algerian</vt:lpstr>
      <vt:lpstr>Syncopate</vt:lpstr>
      <vt:lpstr>simple-light-2</vt:lpstr>
      <vt:lpstr>Didasko Eipass</vt:lpstr>
      <vt:lpstr>Sommario</vt:lpstr>
      <vt:lpstr>Che cos’è?</vt:lpstr>
      <vt:lpstr>Come si ottiene l’attestato Eipass?</vt:lpstr>
      <vt:lpstr>Diapositiva 5</vt:lpstr>
      <vt:lpstr>Come si svolge il corso?</vt:lpstr>
      <vt:lpstr>Quanti sono i moduli?</vt:lpstr>
      <vt:lpstr>Come faccio a fare l’esame e le simulazioni?</vt:lpstr>
      <vt:lpstr>Esperienza personale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Didasko Eipass</dc:title>
  <dc:creator>pc-docente</dc:creator>
  <cp:lastModifiedBy>utente</cp:lastModifiedBy>
  <cp:revision>5</cp:revision>
  <dcterms:modified xsi:type="dcterms:W3CDTF">2016-02-16T14:40:32Z</dcterms:modified>
</cp:coreProperties>
</file>