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8" r:id="rId3"/>
    <p:sldId id="271" r:id="rId4"/>
    <p:sldId id="269" r:id="rId5"/>
    <p:sldId id="259" r:id="rId6"/>
    <p:sldId id="260" r:id="rId7"/>
    <p:sldId id="261" r:id="rId8"/>
    <p:sldId id="262" r:id="rId9"/>
    <p:sldId id="263" r:id="rId10"/>
    <p:sldId id="264" r:id="rId11"/>
    <p:sldId id="270" r:id="rId12"/>
    <p:sldId id="265" r:id="rId13"/>
    <p:sldId id="266" r:id="rId14"/>
    <p:sldId id="267" r:id="rId15"/>
    <p:sldId id="268" r:id="rId16"/>
    <p:sldId id="272" r:id="rId1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88" autoAdjust="0"/>
    <p:restoredTop sz="94660"/>
  </p:normalViewPr>
  <p:slideViewPr>
    <p:cSldViewPr>
      <p:cViewPr varScale="1">
        <p:scale>
          <a:sx n="68" d="100"/>
          <a:sy n="6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CFBE4D-1123-428F-A65B-C6BB94DA78A0}" type="datetimeFigureOut">
              <a:rPr lang="it-IT" smtClean="0"/>
              <a:pPr/>
              <a:t>01/03/2016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6B01C2-FFDD-474E-BC9C-1266AEAD6915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47EF58-C9F9-43B0-BA43-3E69D6964E9B}" type="datetimeFigureOut">
              <a:rPr lang="it-IT" smtClean="0"/>
              <a:pPr/>
              <a:t>01/03/2016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CE772-05BE-42B8-8F1E-7EB19B13082C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olo rettango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grpSp>
        <p:nvGrpSpPr>
          <p:cNvPr id="2" name="Grup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igura a mano liber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igura a mano liber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igura a mano liber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ttore 1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F2FC7C3-7D62-49E6-A4DC-43DB8CBFD461}" type="datetimeFigureOut">
              <a:rPr lang="it-IT" smtClean="0"/>
              <a:pPr/>
              <a:t>01/03/2016</a:t>
            </a:fld>
            <a:endParaRPr lang="it-IT" dirty="0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it-IT" dirty="0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209A0AA-8AFE-4B53-BA5F-7479928A1D66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2FC7C3-7D62-49E6-A4DC-43DB8CBFD461}" type="datetimeFigureOut">
              <a:rPr lang="it-IT" smtClean="0"/>
              <a:pPr/>
              <a:t>01/03/2016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09A0AA-8AFE-4B53-BA5F-7479928A1D66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2FC7C3-7D62-49E6-A4DC-43DB8CBFD461}" type="datetimeFigureOut">
              <a:rPr lang="it-IT" smtClean="0"/>
              <a:pPr/>
              <a:t>01/03/2016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09A0AA-8AFE-4B53-BA5F-7479928A1D66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2FC7C3-7D62-49E6-A4DC-43DB8CBFD461}" type="datetimeFigureOut">
              <a:rPr lang="it-IT" smtClean="0"/>
              <a:pPr/>
              <a:t>01/03/2016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09A0AA-8AFE-4B53-BA5F-7479928A1D66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2FC7C3-7D62-49E6-A4DC-43DB8CBFD461}" type="datetimeFigureOut">
              <a:rPr lang="it-IT" smtClean="0"/>
              <a:pPr/>
              <a:t>01/03/2016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09A0AA-8AFE-4B53-BA5F-7479928A1D66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7" name="Gallone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Gallone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2FC7C3-7D62-49E6-A4DC-43DB8CBFD461}" type="datetimeFigureOut">
              <a:rPr lang="it-IT" smtClean="0"/>
              <a:pPr/>
              <a:t>01/03/2016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09A0AA-8AFE-4B53-BA5F-7479928A1D66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2FC7C3-7D62-49E6-A4DC-43DB8CBFD461}" type="datetimeFigureOut">
              <a:rPr lang="it-IT" smtClean="0"/>
              <a:pPr/>
              <a:t>01/03/2016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09A0AA-8AFE-4B53-BA5F-7479928A1D66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2FC7C3-7D62-49E6-A4DC-43DB8CBFD461}" type="datetimeFigureOut">
              <a:rPr lang="it-IT" smtClean="0"/>
              <a:pPr/>
              <a:t>01/03/2016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09A0AA-8AFE-4B53-BA5F-7479928A1D66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2FC7C3-7D62-49E6-A4DC-43DB8CBFD461}" type="datetimeFigureOut">
              <a:rPr lang="it-IT" smtClean="0"/>
              <a:pPr/>
              <a:t>01/03/2016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09A0AA-8AFE-4B53-BA5F-7479928A1D66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F2FC7C3-7D62-49E6-A4DC-43DB8CBFD461}" type="datetimeFigureOut">
              <a:rPr lang="it-IT" smtClean="0"/>
              <a:pPr/>
              <a:t>01/03/2016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09A0AA-8AFE-4B53-BA5F-7479928A1D66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F2FC7C3-7D62-49E6-A4DC-43DB8CBFD461}" type="datetimeFigureOut">
              <a:rPr lang="it-IT" smtClean="0"/>
              <a:pPr/>
              <a:t>01/03/2016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209A0AA-8AFE-4B53-BA5F-7479928A1D66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olo rettango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ttore 1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Gallone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Gallone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igura a mano liber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olo rettango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ttore 1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F2FC7C3-7D62-49E6-A4DC-43DB8CBFD461}" type="datetimeFigureOut">
              <a:rPr lang="it-IT" smtClean="0"/>
              <a:pPr/>
              <a:t>01/03/2016</a:t>
            </a:fld>
            <a:endParaRPr lang="it-IT" dirty="0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it-IT" dirty="0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209A0AA-8AFE-4B53-BA5F-7479928A1D66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267744" y="2996952"/>
            <a:ext cx="6172200" cy="1894362"/>
          </a:xfrm>
        </p:spPr>
        <p:txBody>
          <a:bodyPr/>
          <a:lstStyle/>
          <a:p>
            <a:pPr algn="ctr"/>
            <a:r>
              <a:rPr lang="it-IT" dirty="0" smtClean="0"/>
              <a:t> </a:t>
            </a:r>
            <a:endParaRPr lang="it-IT" sz="96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286000" y="3429000"/>
            <a:ext cx="6318448" cy="1584176"/>
          </a:xfrm>
        </p:spPr>
        <p:txBody>
          <a:bodyPr>
            <a:normAutofit lnSpcReduction="10000"/>
          </a:bodyPr>
          <a:lstStyle/>
          <a:p>
            <a:pPr algn="r"/>
            <a:r>
              <a:rPr lang="it-IT" sz="3200" dirty="0" smtClean="0">
                <a:solidFill>
                  <a:schemeClr val="tx1"/>
                </a:solidFill>
              </a:rPr>
              <a:t>EIPASS</a:t>
            </a:r>
          </a:p>
          <a:p>
            <a:pPr algn="r"/>
            <a:r>
              <a:rPr lang="it-IT" sz="3200" dirty="0" err="1" smtClean="0">
                <a:solidFill>
                  <a:schemeClr val="accent1"/>
                </a:solidFill>
              </a:rPr>
              <a:t>e</a:t>
            </a:r>
            <a:r>
              <a:rPr lang="it-IT" sz="3200" dirty="0" err="1" smtClean="0">
                <a:solidFill>
                  <a:schemeClr val="tx1"/>
                </a:solidFill>
              </a:rPr>
              <a:t>uropean</a:t>
            </a:r>
            <a:endParaRPr lang="it-IT" sz="3200" dirty="0" smtClean="0">
              <a:solidFill>
                <a:schemeClr val="tx1"/>
              </a:solidFill>
            </a:endParaRPr>
          </a:p>
          <a:p>
            <a:pPr algn="r"/>
            <a:r>
              <a:rPr lang="it-IT" sz="3200" dirty="0" smtClean="0">
                <a:solidFill>
                  <a:schemeClr val="tx1"/>
                </a:solidFill>
              </a:rPr>
              <a:t> </a:t>
            </a:r>
            <a:r>
              <a:rPr lang="it-IT" sz="3200" dirty="0" err="1" smtClean="0">
                <a:solidFill>
                  <a:schemeClr val="tx1"/>
                </a:solidFill>
              </a:rPr>
              <a:t>informatics</a:t>
            </a:r>
            <a:r>
              <a:rPr lang="it-IT" sz="3200" dirty="0" smtClean="0">
                <a:solidFill>
                  <a:schemeClr val="tx1"/>
                </a:solidFill>
              </a:rPr>
              <a:t> </a:t>
            </a:r>
            <a:r>
              <a:rPr lang="it-IT" sz="3200" dirty="0" err="1" smtClean="0">
                <a:solidFill>
                  <a:schemeClr val="accent1"/>
                </a:solidFill>
              </a:rPr>
              <a:t>pass</a:t>
            </a:r>
            <a:r>
              <a:rPr lang="it-IT" sz="3200" dirty="0" err="1" smtClean="0">
                <a:solidFill>
                  <a:schemeClr val="tx1"/>
                </a:solidFill>
              </a:rPr>
              <a:t>port</a:t>
            </a:r>
            <a:endParaRPr lang="it-IT" sz="32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classe18\Pictures\computer-portati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3921744" cy="3244931"/>
          </a:xfrm>
          <a:prstGeom prst="rect">
            <a:avLst/>
          </a:prstGeom>
          <a:noFill/>
        </p:spPr>
      </p:pic>
      <p:sp>
        <p:nvSpPr>
          <p:cNvPr id="1028" name="AutoShape 4" descr="Risultati immagini per eipa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30" name="AutoShape 6" descr="Risultati immagini per eipa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32" name="AutoShape 8" descr="Risultati immagini per eipa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34" name="Picture 10" descr="Risultati immagini per eipass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692696"/>
            <a:ext cx="2304256" cy="1584176"/>
          </a:xfrm>
          <a:prstGeom prst="rect">
            <a:avLst/>
          </a:prstGeom>
          <a:noFill/>
        </p:spPr>
      </p:pic>
      <p:sp>
        <p:nvSpPr>
          <p:cNvPr id="9" name="Stella a 5 punte 8"/>
          <p:cNvSpPr/>
          <p:nvPr/>
        </p:nvSpPr>
        <p:spPr>
          <a:xfrm>
            <a:off x="5292080" y="620688"/>
            <a:ext cx="2160240" cy="15841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endParaRPr lang="it-IT" dirty="0" smtClean="0"/>
          </a:p>
          <a:p>
            <a:pPr algn="r"/>
            <a:endParaRPr lang="it-IT" dirty="0" smtClean="0"/>
          </a:p>
          <a:p>
            <a:pPr algn="r"/>
            <a:endParaRPr lang="it-IT" dirty="0" smtClean="0"/>
          </a:p>
          <a:p>
            <a:pPr algn="r"/>
            <a:endParaRPr lang="it-IT" dirty="0" smtClean="0"/>
          </a:p>
          <a:p>
            <a:pPr algn="r"/>
            <a:endParaRPr lang="it-IT" dirty="0" smtClean="0"/>
          </a:p>
          <a:p>
            <a:pPr algn="r"/>
            <a:r>
              <a:rPr lang="it-IT" sz="4000" dirty="0" smtClean="0"/>
              <a:t>MODULO 5</a:t>
            </a:r>
          </a:p>
          <a:p>
            <a:pPr algn="r"/>
            <a:r>
              <a:rPr lang="it-IT" sz="2800" dirty="0" smtClean="0"/>
              <a:t>Principi di comunicazione di rete</a:t>
            </a:r>
            <a:endParaRPr lang="it-IT" sz="2800" dirty="0"/>
          </a:p>
        </p:txBody>
      </p:sp>
      <p:pic>
        <p:nvPicPr>
          <p:cNvPr id="6146" name="Picture 2" descr="C:\Users\classe17\Pictures\mon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7" y="1346199"/>
            <a:ext cx="4706206" cy="3037097"/>
          </a:xfrm>
          <a:prstGeom prst="rect">
            <a:avLst/>
          </a:prstGeom>
          <a:noFill/>
        </p:spPr>
      </p:pic>
      <p:sp>
        <p:nvSpPr>
          <p:cNvPr id="4" name="Documento 3">
            <a:hlinkClick r:id="rId3" action="ppaction://hlinksldjump" highlightClick="1"/>
          </p:cNvPr>
          <p:cNvSpPr/>
          <p:nvPr/>
        </p:nvSpPr>
        <p:spPr>
          <a:xfrm>
            <a:off x="7452320" y="5229200"/>
            <a:ext cx="648072" cy="792088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pPr algn="ctr"/>
            <a:r>
              <a:rPr lang="it-IT" dirty="0" smtClean="0"/>
              <a:t>E SE NON LO SUPERI??</a:t>
            </a:r>
            <a:br>
              <a:rPr lang="it-IT" dirty="0" smtClean="0"/>
            </a:br>
            <a:r>
              <a:rPr lang="it-IT" sz="2800" dirty="0" smtClean="0"/>
              <a:t>Tranquillo, si può rifare: non </a:t>
            </a:r>
            <a:r>
              <a:rPr lang="it-IT" sz="2800" b="0" dirty="0" smtClean="0">
                <a:solidFill>
                  <a:schemeClr val="tx1"/>
                </a:solidFill>
                <a:effectLst/>
              </a:rPr>
              <a:t>ti</a:t>
            </a:r>
            <a:r>
              <a:rPr lang="it-IT" sz="2800" b="0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ABBATTERE!!</a:t>
            </a:r>
            <a:endParaRPr lang="it-IT" b="0" u="sng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7" name="Picture 3" descr="C:\Users\classe14\Pictures\tristezz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628800"/>
            <a:ext cx="4464496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 smtClean="0"/>
              <a:t>ORARI:</a:t>
            </a:r>
            <a:br>
              <a:rPr lang="it-IT" dirty="0" smtClean="0"/>
            </a:br>
            <a:r>
              <a:rPr lang="it-IT" sz="2800" dirty="0" smtClean="0"/>
              <a:t>Tutti i martedì dalle ore 14.00 alle ore 16.00</a:t>
            </a:r>
            <a:endParaRPr lang="it-IT" dirty="0"/>
          </a:p>
        </p:txBody>
      </p:sp>
      <p:pic>
        <p:nvPicPr>
          <p:cNvPr id="7174" name="Picture 6" descr="C:\Users\classe17\Pictures\orologio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060848"/>
            <a:ext cx="5688632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35143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dirty="0" smtClean="0"/>
              <a:t>La prof. Erika Loggia e La prof. Carla </a:t>
            </a:r>
            <a:r>
              <a:rPr lang="it-IT" dirty="0" err="1" smtClean="0"/>
              <a:t>Vercellone</a:t>
            </a:r>
            <a:endParaRPr lang="it-IT" dirty="0" smtClean="0"/>
          </a:p>
          <a:p>
            <a:pPr>
              <a:buNone/>
            </a:pPr>
            <a:r>
              <a:rPr lang="it-IT" dirty="0" smtClean="0"/>
              <a:t>                                          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                                              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484784"/>
          </a:xfrm>
        </p:spPr>
        <p:txBody>
          <a:bodyPr>
            <a:normAutofit/>
          </a:bodyPr>
          <a:lstStyle/>
          <a:p>
            <a:pPr algn="ctr"/>
            <a:r>
              <a:rPr lang="it-IT" dirty="0" smtClean="0"/>
              <a:t> ECCO LE NOSTRE INSEGNANTI:</a:t>
            </a:r>
            <a:br>
              <a:rPr lang="it-IT" dirty="0" smtClean="0"/>
            </a:br>
            <a:endParaRPr lang="it-IT" dirty="0"/>
          </a:p>
        </p:txBody>
      </p:sp>
      <p:pic>
        <p:nvPicPr>
          <p:cNvPr id="8194" name="Picture 2" descr="C:\Users\classe17\Pictures\freccia_obliqu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268760"/>
            <a:ext cx="1224136" cy="1224136"/>
          </a:xfrm>
          <a:prstGeom prst="rect">
            <a:avLst/>
          </a:prstGeom>
          <a:noFill/>
        </p:spPr>
      </p:pic>
      <p:pic>
        <p:nvPicPr>
          <p:cNvPr id="8195" name="Picture 3" descr="Z:\EIPASS materiali\loggia f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780928"/>
            <a:ext cx="3384376" cy="3240360"/>
          </a:xfrm>
          <a:prstGeom prst="rect">
            <a:avLst/>
          </a:prstGeom>
          <a:noFill/>
        </p:spPr>
      </p:pic>
      <p:pic>
        <p:nvPicPr>
          <p:cNvPr id="8199" name="Picture 7" descr="C:\Users\classe17\Pictures\IMG_Profil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852936"/>
            <a:ext cx="3245743" cy="34994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Il </a:t>
            </a:r>
            <a:r>
              <a:rPr lang="it-IT" dirty="0" err="1" smtClean="0"/>
              <a:t>prof.Grippo</a:t>
            </a:r>
            <a:r>
              <a:rPr lang="it-IT" dirty="0" smtClean="0"/>
              <a:t> </a:t>
            </a:r>
            <a:r>
              <a:rPr lang="it-IT" dirty="0" smtClean="0"/>
              <a:t>Sandro   la prof. Francese Claudia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E … I NOSTRI ESAMINATORI:</a:t>
            </a:r>
            <a:endParaRPr lang="it-IT" dirty="0"/>
          </a:p>
        </p:txBody>
      </p:sp>
      <p:sp>
        <p:nvSpPr>
          <p:cNvPr id="4" name="Freccia in giù 3"/>
          <p:cNvSpPr/>
          <p:nvPr/>
        </p:nvSpPr>
        <p:spPr>
          <a:xfrm>
            <a:off x="4067944" y="1196752"/>
            <a:ext cx="1008112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" name="Connettore 2 5"/>
          <p:cNvCxnSpPr/>
          <p:nvPr/>
        </p:nvCxnSpPr>
        <p:spPr>
          <a:xfrm>
            <a:off x="1763688" y="2852936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Z:\EIPASS materiali\foto grip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933056"/>
            <a:ext cx="3131840" cy="2348880"/>
          </a:xfrm>
          <a:prstGeom prst="rect">
            <a:avLst/>
          </a:prstGeom>
          <a:noFill/>
        </p:spPr>
      </p:pic>
      <p:cxnSp>
        <p:nvCxnSpPr>
          <p:cNvPr id="9" name="Connettore 1 8"/>
          <p:cNvCxnSpPr/>
          <p:nvPr/>
        </p:nvCxnSpPr>
        <p:spPr>
          <a:xfrm flipH="1">
            <a:off x="4067944" y="2276872"/>
            <a:ext cx="288032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>
            <a:off x="6516216" y="2852936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9" name="Picture 3" descr="Z:\EIPASS materiali\francese claudia f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861048"/>
            <a:ext cx="4211960" cy="23692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pPr algn="ctr">
              <a:buNone/>
            </a:pPr>
            <a:r>
              <a:rPr lang="it-IT" dirty="0" smtClean="0"/>
              <a:t>ISTRUTTIVO</a:t>
            </a:r>
          </a:p>
          <a:p>
            <a:pPr algn="ctr">
              <a:buNone/>
            </a:pPr>
            <a:r>
              <a:rPr lang="it-IT" dirty="0" smtClean="0"/>
              <a:t>FANTASTICO</a:t>
            </a:r>
          </a:p>
          <a:p>
            <a:pPr algn="ctr">
              <a:buNone/>
            </a:pPr>
            <a:r>
              <a:rPr lang="it-IT" dirty="0" smtClean="0"/>
              <a:t>ED E’ UN’ESPERIENZA MERAVIGLIOSA DA AUGURARE A TUTTI !!!!</a:t>
            </a:r>
          </a:p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Ve lo consiglio perché:</a:t>
            </a:r>
            <a:endParaRPr lang="it-IT" dirty="0"/>
          </a:p>
        </p:txBody>
      </p:sp>
      <p:cxnSp>
        <p:nvCxnSpPr>
          <p:cNvPr id="5" name="Connettore 2 4"/>
          <p:cNvCxnSpPr/>
          <p:nvPr/>
        </p:nvCxnSpPr>
        <p:spPr>
          <a:xfrm>
            <a:off x="4355976" y="1124744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C:\Users\classe14\Pictures\399642171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356992"/>
            <a:ext cx="2952328" cy="2518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it-IT" sz="9600" dirty="0" smtClean="0"/>
              <a:t>FINE</a:t>
            </a:r>
            <a:endParaRPr lang="it-IT" sz="9600" dirty="0"/>
          </a:p>
        </p:txBody>
      </p:sp>
      <p:pic>
        <p:nvPicPr>
          <p:cNvPr id="30722" name="Picture 2" descr="C:\Users\classe14\Pictures\smile-ciao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700808"/>
            <a:ext cx="4871988" cy="33674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23528" y="332657"/>
            <a:ext cx="8134672" cy="1080120"/>
          </a:xfrm>
        </p:spPr>
        <p:txBody>
          <a:bodyPr/>
          <a:lstStyle/>
          <a:p>
            <a:pPr algn="ctr"/>
            <a:r>
              <a:rPr lang="it-IT" dirty="0" smtClean="0"/>
              <a:t>Che cos’è </a:t>
            </a:r>
            <a:r>
              <a:rPr lang="it-IT" dirty="0" smtClean="0"/>
              <a:t>??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23528" y="2564904"/>
            <a:ext cx="8134672" cy="2448272"/>
          </a:xfrm>
        </p:spPr>
        <p:txBody>
          <a:bodyPr/>
          <a:lstStyle/>
          <a:p>
            <a:pPr algn="ctr"/>
            <a:r>
              <a:rPr lang="it-IT" dirty="0" err="1" smtClean="0">
                <a:solidFill>
                  <a:schemeClr val="tx1"/>
                </a:solidFill>
              </a:rPr>
              <a:t>Eipass</a:t>
            </a:r>
            <a:r>
              <a:rPr lang="it-IT" dirty="0" smtClean="0">
                <a:solidFill>
                  <a:schemeClr val="tx1"/>
                </a:solidFill>
              </a:rPr>
              <a:t> Junior è una certificazione per noi  studenti, che parte dai </a:t>
            </a:r>
            <a:r>
              <a:rPr lang="it-IT" dirty="0" smtClean="0">
                <a:solidFill>
                  <a:schemeClr val="tx1"/>
                </a:solidFill>
              </a:rPr>
              <a:t>9anni </a:t>
            </a:r>
            <a:r>
              <a:rPr lang="it-IT" dirty="0" smtClean="0">
                <a:solidFill>
                  <a:schemeClr val="tx1"/>
                </a:solidFill>
              </a:rPr>
              <a:t>fino ai 13.</a:t>
            </a:r>
          </a:p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8" name="Callout con freccia in giù 7"/>
          <p:cNvSpPr/>
          <p:nvPr/>
        </p:nvSpPr>
        <p:spPr>
          <a:xfrm>
            <a:off x="3275856" y="1412776"/>
            <a:ext cx="2160240" cy="108012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4626" name="AutoShape 2" descr="C:\Users\classe18\Pictures\epassssssssssssssssssssssssssssssssssssssssssssssssss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54628" name="AutoShape 4" descr="C:\Users\classe18\Pictures\epassssssssssssssssssssssssssssssssssssssssssssssssss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54630" name="AutoShape 6" descr="C:\Users\classe18\Pictures\epassssssssssssssssssssssssssssssssssssssssssssssssss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2290" name="Picture 2" descr="C:\Users\classe17\Pictures\pollice-su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429000"/>
            <a:ext cx="1872208" cy="1728192"/>
          </a:xfrm>
          <a:prstGeom prst="rect">
            <a:avLst/>
          </a:prstGeom>
          <a:noFill/>
        </p:spPr>
      </p:pic>
      <p:pic>
        <p:nvPicPr>
          <p:cNvPr id="14337" name="Picture 1" descr="C:\Users\classe14\Pictures\576cbe1a9fd43fb8bf89920cf24cb5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573016"/>
            <a:ext cx="3456384" cy="1592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A che cosa serve?</a:t>
            </a:r>
            <a:br>
              <a:rPr lang="it-IT" dirty="0" smtClean="0"/>
            </a:br>
            <a:r>
              <a:rPr lang="it-IT" dirty="0" smtClean="0"/>
              <a:t>Per migliorare le proprie capacità informatiche</a:t>
            </a:r>
            <a:endParaRPr lang="it-IT" dirty="0"/>
          </a:p>
        </p:txBody>
      </p:sp>
      <p:pic>
        <p:nvPicPr>
          <p:cNvPr id="29700" name="Picture 4" descr="C:\Users\classe14\Pictures\184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88840"/>
            <a:ext cx="3331046" cy="31169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L’ attestato </a:t>
            </a:r>
            <a:r>
              <a:rPr lang="it-IT" dirty="0" err="1" smtClean="0"/>
              <a:t>Eipass</a:t>
            </a:r>
            <a:r>
              <a:rPr lang="it-IT" dirty="0" smtClean="0"/>
              <a:t> si ottiene superando 5 esami:</a:t>
            </a:r>
            <a:endParaRPr lang="it-IT" dirty="0"/>
          </a:p>
        </p:txBody>
      </p:sp>
      <p:pic>
        <p:nvPicPr>
          <p:cNvPr id="10242" name="Picture 2" descr="C:\Users\classe17\Pictures\36_12_20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88840"/>
            <a:ext cx="3384376" cy="3024336"/>
          </a:xfrm>
          <a:prstGeom prst="rect">
            <a:avLst/>
          </a:prstGeom>
          <a:noFill/>
        </p:spPr>
      </p:pic>
      <p:pic>
        <p:nvPicPr>
          <p:cNvPr id="10243" name="Picture 3" descr="C:\Users\classe17\Pictures\impaurit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04864"/>
            <a:ext cx="3024336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/>
              <a:t>MODULI:</a:t>
            </a:r>
            <a:br>
              <a:rPr lang="it-IT" dirty="0" smtClean="0"/>
            </a:br>
            <a:r>
              <a:rPr lang="it-IT" dirty="0" smtClean="0"/>
              <a:t>ci sono 5 moduli da superare</a:t>
            </a:r>
            <a:endParaRPr lang="it-IT" dirty="0"/>
          </a:p>
        </p:txBody>
      </p:sp>
      <p:sp>
        <p:nvSpPr>
          <p:cNvPr id="4" name="Indietro o precedente 3">
            <a:hlinkClick r:id="" action="ppaction://hlinkshowjump?jump=previousslide" highlightClick="1"/>
          </p:cNvPr>
          <p:cNvSpPr/>
          <p:nvPr/>
        </p:nvSpPr>
        <p:spPr>
          <a:xfrm>
            <a:off x="683568" y="5373216"/>
            <a:ext cx="504056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Documento 4">
            <a:hlinkClick r:id="rId2" action="ppaction://hlinksldjump" highlightClick="1"/>
          </p:cNvPr>
          <p:cNvSpPr/>
          <p:nvPr/>
        </p:nvSpPr>
        <p:spPr>
          <a:xfrm>
            <a:off x="1187624" y="2924944"/>
            <a:ext cx="792088" cy="936104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Documento 6">
            <a:hlinkClick r:id="rId3" action="ppaction://hlinksldjump" highlightClick="1"/>
          </p:cNvPr>
          <p:cNvSpPr/>
          <p:nvPr/>
        </p:nvSpPr>
        <p:spPr>
          <a:xfrm>
            <a:off x="2483768" y="3861048"/>
            <a:ext cx="792088" cy="1008112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Documento 7">
            <a:hlinkClick r:id="rId4" action="ppaction://hlinksldjump" highlightClick="1"/>
          </p:cNvPr>
          <p:cNvSpPr/>
          <p:nvPr/>
        </p:nvSpPr>
        <p:spPr>
          <a:xfrm>
            <a:off x="3851920" y="2708920"/>
            <a:ext cx="864096" cy="1080120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Documento 8">
            <a:hlinkClick r:id="rId5" action="ppaction://hlinksldjump" highlightClick="1"/>
          </p:cNvPr>
          <p:cNvSpPr/>
          <p:nvPr/>
        </p:nvSpPr>
        <p:spPr>
          <a:xfrm>
            <a:off x="5508104" y="3789040"/>
            <a:ext cx="864096" cy="1152128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Documento 9">
            <a:hlinkClick r:id="rId6" action="ppaction://hlinksldjump" highlightClick="1"/>
          </p:cNvPr>
          <p:cNvSpPr/>
          <p:nvPr/>
        </p:nvSpPr>
        <p:spPr>
          <a:xfrm>
            <a:off x="6588224" y="2636912"/>
            <a:ext cx="792088" cy="1008112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Avanti o successivo 10">
            <a:hlinkClick r:id="" action="ppaction://hlinkshowjump?jump=nextslide" highlightClick="1"/>
          </p:cNvPr>
          <p:cNvSpPr/>
          <p:nvPr/>
        </p:nvSpPr>
        <p:spPr>
          <a:xfrm>
            <a:off x="8100392" y="5517232"/>
            <a:ext cx="504056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egnaposto contenuto 12"/>
          <p:cNvSpPr>
            <a:spLocks noGrp="1"/>
          </p:cNvSpPr>
          <p:nvPr>
            <p:ph idx="1"/>
          </p:nvPr>
        </p:nvSpPr>
        <p:spPr>
          <a:xfrm flipV="1">
            <a:off x="8532440" y="6007291"/>
            <a:ext cx="154360" cy="15801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/>
          <a:lstStyle/>
          <a:p>
            <a:pPr algn="r">
              <a:buNone/>
            </a:pPr>
            <a:endParaRPr lang="it-IT" dirty="0" smtClean="0"/>
          </a:p>
          <a:p>
            <a:pPr algn="r">
              <a:buNone/>
            </a:pPr>
            <a:endParaRPr lang="it-IT" dirty="0" smtClean="0"/>
          </a:p>
          <a:p>
            <a:pPr algn="r">
              <a:buNone/>
            </a:pPr>
            <a:endParaRPr lang="it-IT" sz="4100" dirty="0" smtClean="0"/>
          </a:p>
          <a:p>
            <a:pPr algn="r">
              <a:buNone/>
            </a:pPr>
            <a:endParaRPr lang="it-IT" dirty="0" smtClean="0"/>
          </a:p>
          <a:p>
            <a:pPr algn="r">
              <a:buNone/>
            </a:pPr>
            <a:endParaRPr lang="it-IT" dirty="0" smtClean="0"/>
          </a:p>
          <a:p>
            <a:pPr algn="r">
              <a:buNone/>
            </a:pPr>
            <a:r>
              <a:rPr lang="it-IT" sz="4000" dirty="0" smtClean="0"/>
              <a:t>MODULO 1</a:t>
            </a:r>
          </a:p>
          <a:p>
            <a:pPr algn="r">
              <a:buNone/>
            </a:pPr>
            <a:endParaRPr lang="it-IT" dirty="0" smtClean="0"/>
          </a:p>
          <a:p>
            <a:pPr algn="r">
              <a:buNone/>
            </a:pPr>
            <a:r>
              <a:rPr lang="it-IT" dirty="0" smtClean="0"/>
              <a:t>Dal Logo allo Scratch</a:t>
            </a:r>
            <a:endParaRPr lang="it-IT" dirty="0"/>
          </a:p>
        </p:txBody>
      </p:sp>
      <p:sp>
        <p:nvSpPr>
          <p:cNvPr id="6" name="Documento 5">
            <a:hlinkClick r:id="rId2" action="ppaction://hlinksldjump" highlightClick="1"/>
          </p:cNvPr>
          <p:cNvSpPr/>
          <p:nvPr/>
        </p:nvSpPr>
        <p:spPr>
          <a:xfrm>
            <a:off x="7596336" y="5589240"/>
            <a:ext cx="648072" cy="720080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Picture 2" descr="C:\Users\classe17\Pictures\1-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0"/>
            <a:ext cx="4032448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endParaRPr lang="it-IT" dirty="0" smtClean="0"/>
          </a:p>
          <a:p>
            <a:pPr algn="r">
              <a:buNone/>
            </a:pPr>
            <a:endParaRPr lang="it-IT" dirty="0" smtClean="0"/>
          </a:p>
          <a:p>
            <a:pPr algn="r">
              <a:buNone/>
            </a:pPr>
            <a:endParaRPr lang="it-IT" dirty="0" smtClean="0"/>
          </a:p>
          <a:p>
            <a:pPr algn="r">
              <a:buNone/>
            </a:pPr>
            <a:endParaRPr lang="it-IT" dirty="0" smtClean="0"/>
          </a:p>
          <a:p>
            <a:pPr algn="r">
              <a:buNone/>
            </a:pPr>
            <a:endParaRPr lang="it-IT" dirty="0" smtClean="0"/>
          </a:p>
          <a:p>
            <a:pPr algn="r">
              <a:buNone/>
            </a:pPr>
            <a:r>
              <a:rPr lang="it-IT" sz="4000" dirty="0" smtClean="0"/>
              <a:t>MODULO 2</a:t>
            </a:r>
          </a:p>
          <a:p>
            <a:pPr algn="r">
              <a:buNone/>
            </a:pPr>
            <a:r>
              <a:rPr lang="it-IT" sz="2800" dirty="0" smtClean="0"/>
              <a:t>Creazione e gestione di documenti di testo</a:t>
            </a:r>
            <a:endParaRPr lang="it-IT" sz="2800" dirty="0"/>
          </a:p>
        </p:txBody>
      </p:sp>
      <p:pic>
        <p:nvPicPr>
          <p:cNvPr id="3074" name="Picture 2" descr="C:\Users\classe17\Pictures\640pxMicrosoft-Word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1196752"/>
            <a:ext cx="5072112" cy="3168352"/>
          </a:xfrm>
          <a:prstGeom prst="rect">
            <a:avLst/>
          </a:prstGeom>
          <a:noFill/>
        </p:spPr>
      </p:pic>
      <p:sp>
        <p:nvSpPr>
          <p:cNvPr id="5" name="Documento 4">
            <a:hlinkClick r:id="rId3" action="ppaction://hlinksldjump" highlightClick="1"/>
          </p:cNvPr>
          <p:cNvSpPr/>
          <p:nvPr/>
        </p:nvSpPr>
        <p:spPr>
          <a:xfrm>
            <a:off x="6804248" y="5445224"/>
            <a:ext cx="864096" cy="936104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endParaRPr lang="it-IT" dirty="0" smtClean="0"/>
          </a:p>
          <a:p>
            <a:pPr algn="r"/>
            <a:endParaRPr lang="it-IT" dirty="0" smtClean="0"/>
          </a:p>
          <a:p>
            <a:pPr algn="r"/>
            <a:endParaRPr lang="it-IT" dirty="0" smtClean="0"/>
          </a:p>
          <a:p>
            <a:pPr algn="r"/>
            <a:endParaRPr lang="it-IT" dirty="0" smtClean="0"/>
          </a:p>
          <a:p>
            <a:pPr algn="r"/>
            <a:endParaRPr lang="it-IT" dirty="0" smtClean="0"/>
          </a:p>
          <a:p>
            <a:pPr algn="r"/>
            <a:r>
              <a:rPr lang="it-IT" sz="4000" dirty="0" smtClean="0"/>
              <a:t>MODULO 3 </a:t>
            </a:r>
          </a:p>
          <a:p>
            <a:pPr algn="r"/>
            <a:r>
              <a:rPr lang="it-IT" sz="2800" dirty="0" smtClean="0"/>
              <a:t>Creazione e gestione di un foglio di calcolo</a:t>
            </a:r>
            <a:endParaRPr lang="it-IT" sz="2800" dirty="0"/>
          </a:p>
        </p:txBody>
      </p:sp>
      <p:pic>
        <p:nvPicPr>
          <p:cNvPr id="4098" name="Picture 2" descr="C:\Users\classe17\Pictures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96752"/>
            <a:ext cx="3096344" cy="3096344"/>
          </a:xfrm>
          <a:prstGeom prst="rect">
            <a:avLst/>
          </a:prstGeom>
          <a:noFill/>
        </p:spPr>
      </p:pic>
      <p:sp>
        <p:nvSpPr>
          <p:cNvPr id="4" name="Documento 3">
            <a:hlinkClick r:id="rId3" action="ppaction://hlinksldjump" highlightClick="1"/>
          </p:cNvPr>
          <p:cNvSpPr/>
          <p:nvPr/>
        </p:nvSpPr>
        <p:spPr>
          <a:xfrm>
            <a:off x="7380312" y="5445224"/>
            <a:ext cx="648072" cy="792088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endParaRPr lang="it-IT" dirty="0" smtClean="0"/>
          </a:p>
          <a:p>
            <a:pPr algn="r"/>
            <a:endParaRPr lang="it-IT" dirty="0" smtClean="0"/>
          </a:p>
          <a:p>
            <a:pPr algn="r"/>
            <a:endParaRPr lang="it-IT" dirty="0" smtClean="0"/>
          </a:p>
          <a:p>
            <a:pPr algn="r"/>
            <a:endParaRPr lang="it-IT" dirty="0" smtClean="0"/>
          </a:p>
          <a:p>
            <a:pPr algn="r"/>
            <a:endParaRPr lang="it-IT" dirty="0" smtClean="0"/>
          </a:p>
          <a:p>
            <a:pPr algn="r"/>
            <a:r>
              <a:rPr lang="it-IT" sz="4000" dirty="0" smtClean="0"/>
              <a:t>MODULO 4</a:t>
            </a:r>
          </a:p>
          <a:p>
            <a:pPr algn="r"/>
            <a:r>
              <a:rPr lang="it-IT" sz="2800" dirty="0" smtClean="0"/>
              <a:t>Creazione e gestione di una presentazione </a:t>
            </a:r>
            <a:endParaRPr lang="it-IT" sz="2800" dirty="0"/>
          </a:p>
        </p:txBody>
      </p:sp>
      <p:pic>
        <p:nvPicPr>
          <p:cNvPr id="5122" name="Picture 2" descr="C:\Users\classe17\Pictures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84784"/>
            <a:ext cx="2880320" cy="2880320"/>
          </a:xfrm>
          <a:prstGeom prst="rect">
            <a:avLst/>
          </a:prstGeom>
          <a:noFill/>
        </p:spPr>
      </p:pic>
      <p:sp>
        <p:nvSpPr>
          <p:cNvPr id="4" name="Documento 3">
            <a:hlinkClick r:id="rId3" action="ppaction://hlinksldjump" highlightClick="1"/>
          </p:cNvPr>
          <p:cNvSpPr/>
          <p:nvPr/>
        </p:nvSpPr>
        <p:spPr>
          <a:xfrm>
            <a:off x="7308304" y="5301208"/>
            <a:ext cx="648072" cy="864096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le">
  <a:themeElements>
    <a:clrScheme name="Vial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ial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Vial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266</TotalTime>
  <Words>142</Words>
  <Application>Microsoft Office PowerPoint</Application>
  <PresentationFormat>Presentazione su schermo (4:3)</PresentationFormat>
  <Paragraphs>62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Viale</vt:lpstr>
      <vt:lpstr> </vt:lpstr>
      <vt:lpstr>Che cos’è ??</vt:lpstr>
      <vt:lpstr>A che cosa serve? Per migliorare le proprie capacità informatiche</vt:lpstr>
      <vt:lpstr>L’ attestato Eipass si ottiene superando 5 esami:</vt:lpstr>
      <vt:lpstr>MODULI: ci sono 5 moduli da superare</vt:lpstr>
      <vt:lpstr>Diapositiva 6</vt:lpstr>
      <vt:lpstr>Diapositiva 7</vt:lpstr>
      <vt:lpstr>Diapositiva 8</vt:lpstr>
      <vt:lpstr>Diapositiva 9</vt:lpstr>
      <vt:lpstr>Diapositiva 10</vt:lpstr>
      <vt:lpstr>E SE NON LO SUPERI?? Tranquillo, si può rifare: non ti ABBATTERE!!</vt:lpstr>
      <vt:lpstr>ORARI: Tutti i martedì dalle ore 14.00 alle ore 16.00</vt:lpstr>
      <vt:lpstr> ECCO LE NOSTRE INSEGNANTI: </vt:lpstr>
      <vt:lpstr>E … I NOSTRI ESAMINATORI:</vt:lpstr>
      <vt:lpstr>Ve lo consiglio perché:</vt:lpstr>
      <vt:lpstr>FINE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classe18</dc:creator>
  <cp:lastModifiedBy>classe14</cp:lastModifiedBy>
  <cp:revision>28</cp:revision>
  <dcterms:created xsi:type="dcterms:W3CDTF">2016-02-02T13:37:26Z</dcterms:created>
  <dcterms:modified xsi:type="dcterms:W3CDTF">2016-03-01T14:13:33Z</dcterms:modified>
</cp:coreProperties>
</file>