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Indie Flower" charset="0"/>
      <p:regular r:id="rId10"/>
    </p:embeddedFont>
    <p:embeddedFont>
      <p:font typeface="Bangers" charset="0"/>
      <p:regular r:id="rId11"/>
    </p:embeddedFont>
    <p:embeddedFont>
      <p:font typeface="Mouse Memoirs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824" autoAdjust="0"/>
  </p:normalViewPr>
  <p:slideViewPr>
    <p:cSldViewPr>
      <p:cViewPr varScale="1">
        <p:scale>
          <a:sx n="78" d="100"/>
          <a:sy n="78" d="100"/>
        </p:scale>
        <p:origin x="-1146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it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‹N›</a:t>
            </a:fld>
            <a:endParaRPr lang="it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9025" y="306525"/>
            <a:ext cx="6954847" cy="453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900" y="2227825"/>
            <a:ext cx="4066849" cy="159137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/>
        </p:nvSpPr>
        <p:spPr>
          <a:xfrm>
            <a:off x="5196975" y="427725"/>
            <a:ext cx="3582300" cy="20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1600">
                <a:latin typeface="Indie Flower"/>
                <a:ea typeface="Indie Flower"/>
                <a:cs typeface="Indie Flower"/>
                <a:sym typeface="Indie Flower"/>
              </a:rPr>
              <a:t>La </a:t>
            </a:r>
            <a:r>
              <a:rPr lang="it" sz="1600" b="1">
                <a:latin typeface="Indie Flower"/>
                <a:ea typeface="Indie Flower"/>
                <a:cs typeface="Indie Flower"/>
                <a:sym typeface="Indie Flower"/>
              </a:rPr>
              <a:t>Certificazione Informatica Eipass (</a:t>
            </a:r>
            <a:r>
              <a:rPr lang="it" sz="1600" b="1">
                <a:solidFill>
                  <a:srgbClr val="0000FF"/>
                </a:solidFill>
                <a:latin typeface="Indie Flower"/>
                <a:ea typeface="Indie Flower"/>
                <a:cs typeface="Indie Flower"/>
                <a:sym typeface="Indie Flower"/>
              </a:rPr>
              <a:t>E</a:t>
            </a:r>
            <a:r>
              <a:rPr lang="it" sz="1600">
                <a:latin typeface="Indie Flower"/>
                <a:ea typeface="Indie Flower"/>
                <a:cs typeface="Indie Flower"/>
                <a:sym typeface="Indie Flower"/>
              </a:rPr>
              <a:t>uropean</a:t>
            </a:r>
            <a:r>
              <a:rPr lang="it" sz="1600" b="1">
                <a:latin typeface="Indie Flower"/>
                <a:ea typeface="Indie Flower"/>
                <a:cs typeface="Indie Flower"/>
                <a:sym typeface="Indie Flower"/>
              </a:rPr>
              <a:t> </a:t>
            </a:r>
            <a:r>
              <a:rPr lang="it" sz="1600" b="1">
                <a:solidFill>
                  <a:srgbClr val="0000FF"/>
                </a:solidFill>
                <a:latin typeface="Indie Flower"/>
                <a:ea typeface="Indie Flower"/>
                <a:cs typeface="Indie Flower"/>
                <a:sym typeface="Indie Flower"/>
              </a:rPr>
              <a:t>I</a:t>
            </a:r>
            <a:r>
              <a:rPr lang="it" sz="1600">
                <a:latin typeface="Indie Flower"/>
                <a:ea typeface="Indie Flower"/>
                <a:cs typeface="Indie Flower"/>
                <a:sym typeface="Indie Flower"/>
              </a:rPr>
              <a:t>nformatics</a:t>
            </a:r>
            <a:r>
              <a:rPr lang="it" sz="1600" b="1">
                <a:latin typeface="Indie Flower"/>
                <a:ea typeface="Indie Flower"/>
                <a:cs typeface="Indie Flower"/>
                <a:sym typeface="Indie Flower"/>
              </a:rPr>
              <a:t> </a:t>
            </a:r>
            <a:r>
              <a:rPr lang="it" sz="1600" b="1">
                <a:solidFill>
                  <a:srgbClr val="0000FF"/>
                </a:solidFill>
                <a:latin typeface="Indie Flower"/>
                <a:ea typeface="Indie Flower"/>
                <a:cs typeface="Indie Flower"/>
                <a:sym typeface="Indie Flower"/>
              </a:rPr>
              <a:t>Pass</a:t>
            </a:r>
            <a:r>
              <a:rPr lang="it" sz="1600">
                <a:latin typeface="Indie Flower"/>
                <a:ea typeface="Indie Flower"/>
                <a:cs typeface="Indie Flower"/>
                <a:sym typeface="Indie Flower"/>
              </a:rPr>
              <a:t>port)</a:t>
            </a:r>
          </a:p>
          <a:p>
            <a:pPr lvl="0">
              <a:spcBef>
                <a:spcPts val="0"/>
              </a:spcBef>
              <a:buNone/>
            </a:pPr>
            <a:r>
              <a:rPr lang="it" sz="1600" b="1">
                <a:latin typeface="Indie Flower"/>
                <a:ea typeface="Indie Flower"/>
                <a:cs typeface="Indie Flower"/>
                <a:sym typeface="Indie Flower"/>
              </a:rPr>
              <a:t>E’ riconosciuta presso le Università quale valida alternativa all'esame di informatica nei corsi di Laurea e consente di ottenere un punteggio maggiore nei concorsi pubblici.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26298">
            <a:off x="764109" y="295500"/>
            <a:ext cx="3779599" cy="156512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/>
          <p:nvPr/>
        </p:nvSpPr>
        <p:spPr>
          <a:xfrm>
            <a:off x="5045125" y="361637"/>
            <a:ext cx="3443399" cy="2010299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it" sz="16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La </a:t>
            </a:r>
            <a:r>
              <a:rPr lang="it" sz="16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Certificazione Informatica Eipass (</a:t>
            </a:r>
            <a:r>
              <a:rPr lang="it" sz="1600" b="1">
                <a:solidFill>
                  <a:srgbClr val="0000FF"/>
                </a:solidFill>
                <a:latin typeface="Indie Flower"/>
                <a:ea typeface="Indie Flower"/>
                <a:cs typeface="Indie Flower"/>
                <a:sym typeface="Indie Flower"/>
              </a:rPr>
              <a:t>E</a:t>
            </a:r>
            <a:r>
              <a:rPr lang="it" sz="16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uropean </a:t>
            </a:r>
            <a:r>
              <a:rPr lang="it" sz="1600" b="1">
                <a:solidFill>
                  <a:srgbClr val="0000FF"/>
                </a:solidFill>
                <a:latin typeface="Indie Flower"/>
                <a:ea typeface="Indie Flower"/>
                <a:cs typeface="Indie Flower"/>
                <a:sym typeface="Indie Flower"/>
              </a:rPr>
              <a:t>I</a:t>
            </a:r>
            <a:r>
              <a:rPr lang="it" sz="16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nformatics </a:t>
            </a:r>
            <a:r>
              <a:rPr lang="it" sz="1600" b="1">
                <a:solidFill>
                  <a:srgbClr val="0000FF"/>
                </a:solidFill>
                <a:latin typeface="Indie Flower"/>
                <a:ea typeface="Indie Flower"/>
                <a:cs typeface="Indie Flower"/>
                <a:sym typeface="Indie Flower"/>
              </a:rPr>
              <a:t>Pass</a:t>
            </a:r>
            <a:r>
              <a:rPr lang="it" sz="16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port</a:t>
            </a:r>
            <a:r>
              <a:rPr lang="it" sz="16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)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it" sz="16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E’ riconosciuta presso le Università quale valida alternativa all'esame di informatica nei corsi di Laurea e consente di ottenere un punteggio maggiore nei concorsi pubblici.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6170" y="2756045"/>
            <a:ext cx="2123100" cy="21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45124" y="2555774"/>
            <a:ext cx="2409399" cy="240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650" y="589625"/>
            <a:ext cx="8562825" cy="44099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802000" y="74850"/>
            <a:ext cx="7175100" cy="44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" sz="2400" b="1">
                <a:solidFill>
                  <a:srgbClr val="0000FF"/>
                </a:solidFill>
                <a:latin typeface="Bangers"/>
                <a:ea typeface="Bangers"/>
                <a:cs typeface="Bangers"/>
                <a:sym typeface="Bangers"/>
              </a:rPr>
              <a:t>the official web site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/>
        </p:nvSpPr>
        <p:spPr>
          <a:xfrm>
            <a:off x="1325975" y="0"/>
            <a:ext cx="6020399" cy="545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" sz="4800" b="1">
                <a:solidFill>
                  <a:srgbClr val="0000FF"/>
                </a:solidFill>
                <a:latin typeface="Bangers"/>
                <a:ea typeface="Bangers"/>
                <a:cs typeface="Bangers"/>
                <a:sym typeface="Bangers"/>
              </a:rPr>
              <a:t>cosa impererai?</a:t>
            </a:r>
          </a:p>
        </p:txBody>
      </p:sp>
      <p:sp>
        <p:nvSpPr>
          <p:cNvPr id="76" name="Shape 76"/>
          <p:cNvSpPr/>
          <p:nvPr/>
        </p:nvSpPr>
        <p:spPr>
          <a:xfrm rot="-1347998">
            <a:off x="331394" y="2913770"/>
            <a:ext cx="2010491" cy="1427682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600" b="1">
              <a:latin typeface="Indie Flower"/>
              <a:ea typeface="Indie Flower"/>
              <a:cs typeface="Indie Flower"/>
              <a:sym typeface="Indie Flower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it" sz="1600" b="1" u="sng">
                <a:latin typeface="Indie Flower"/>
                <a:ea typeface="Indie Flower"/>
                <a:cs typeface="Indie Flower"/>
                <a:sym typeface="Indie Flower"/>
              </a:rPr>
              <a:t>1 MODULO: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it" sz="1600" b="1">
                <a:latin typeface="Indie Flower"/>
                <a:ea typeface="Indie Flower"/>
                <a:cs typeface="Indie Flower"/>
                <a:sym typeface="Indie Flower"/>
              </a:rPr>
              <a:t>Pensiero computazionale e Coding: dal Logo allo Scratch </a:t>
            </a:r>
          </a:p>
          <a:p>
            <a:pPr lvl="0" algn="ctr">
              <a:spcBef>
                <a:spcPts val="0"/>
              </a:spcBef>
              <a:buNone/>
            </a:pPr>
            <a:endParaRPr b="1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77" name="Shape 77"/>
          <p:cNvSpPr/>
          <p:nvPr/>
        </p:nvSpPr>
        <p:spPr>
          <a:xfrm rot="-676791">
            <a:off x="1315292" y="1106660"/>
            <a:ext cx="2352746" cy="1427686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it" sz="1600" b="1" u="sng">
                <a:latin typeface="Indie Flower"/>
                <a:ea typeface="Indie Flower"/>
                <a:cs typeface="Indie Flower"/>
                <a:sym typeface="Indie Flower"/>
              </a:rPr>
              <a:t>2 MODULO:</a:t>
            </a:r>
          </a:p>
          <a:p>
            <a:pPr lvl="0" algn="ctr">
              <a:spcBef>
                <a:spcPts val="0"/>
              </a:spcBef>
              <a:buNone/>
            </a:pPr>
            <a:r>
              <a:rPr lang="it" sz="1600" b="1">
                <a:latin typeface="Indie Flower"/>
                <a:ea typeface="Indie Flower"/>
                <a:cs typeface="Indie Flower"/>
                <a:sym typeface="Indie Flower"/>
              </a:rPr>
              <a:t>Creazione e gestione di documenti di testo</a:t>
            </a:r>
          </a:p>
        </p:txBody>
      </p:sp>
      <p:sp>
        <p:nvSpPr>
          <p:cNvPr id="78" name="Shape 78"/>
          <p:cNvSpPr/>
          <p:nvPr/>
        </p:nvSpPr>
        <p:spPr>
          <a:xfrm>
            <a:off x="3566850" y="973100"/>
            <a:ext cx="2010299" cy="1304699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it" sz="1600" b="1" u="sng">
                <a:latin typeface="Indie Flower"/>
                <a:ea typeface="Indie Flower"/>
                <a:cs typeface="Indie Flower"/>
                <a:sym typeface="Indie Flower"/>
              </a:rPr>
              <a:t>3 MODULO: </a:t>
            </a:r>
          </a:p>
          <a:p>
            <a:pPr lvl="0" algn="ctr">
              <a:spcBef>
                <a:spcPts val="0"/>
              </a:spcBef>
              <a:buNone/>
            </a:pPr>
            <a:r>
              <a:rPr lang="it" sz="1600" b="1">
                <a:latin typeface="Indie Flower"/>
                <a:ea typeface="Indie Flower"/>
                <a:cs typeface="Indie Flower"/>
                <a:sym typeface="Indie Flower"/>
              </a:rPr>
              <a:t>Creazione e gestione di fogli di calcolo</a:t>
            </a:r>
          </a:p>
        </p:txBody>
      </p:sp>
      <p:sp>
        <p:nvSpPr>
          <p:cNvPr id="79" name="Shape 79"/>
          <p:cNvSpPr/>
          <p:nvPr/>
        </p:nvSpPr>
        <p:spPr>
          <a:xfrm rot="576293">
            <a:off x="5511473" y="1309878"/>
            <a:ext cx="2438077" cy="1304707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it" sz="1600" b="1" u="sng">
                <a:latin typeface="Indie Flower"/>
                <a:ea typeface="Indie Flower"/>
                <a:cs typeface="Indie Flower"/>
                <a:sym typeface="Indie Flower"/>
              </a:rPr>
              <a:t>4 MODULO:</a:t>
            </a:r>
          </a:p>
          <a:p>
            <a:pPr lvl="0" algn="ctr">
              <a:spcBef>
                <a:spcPts val="0"/>
              </a:spcBef>
              <a:buNone/>
            </a:pPr>
            <a:r>
              <a:rPr lang="it" sz="1600" b="1">
                <a:latin typeface="Indie Flower"/>
                <a:ea typeface="Indie Flower"/>
                <a:cs typeface="Indie Flower"/>
                <a:sym typeface="Indie Flower"/>
              </a:rPr>
              <a:t>Realizzazioni di semplici presentazione multimediali</a:t>
            </a:r>
            <a:r>
              <a:rPr lang="it" sz="1600" b="1" u="sng">
                <a:latin typeface="Indie Flower"/>
                <a:ea typeface="Indie Flower"/>
                <a:cs typeface="Indie Flower"/>
                <a:sym typeface="Indie Flower"/>
              </a:rPr>
              <a:t> </a:t>
            </a:r>
          </a:p>
        </p:txBody>
      </p:sp>
      <p:sp>
        <p:nvSpPr>
          <p:cNvPr id="80" name="Shape 80"/>
          <p:cNvSpPr/>
          <p:nvPr/>
        </p:nvSpPr>
        <p:spPr>
          <a:xfrm rot="-597208">
            <a:off x="6811548" y="2763412"/>
            <a:ext cx="2192094" cy="1304798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it" sz="1600" b="1" u="sng">
                <a:latin typeface="Indie Flower"/>
                <a:ea typeface="Indie Flower"/>
                <a:cs typeface="Indie Flower"/>
                <a:sym typeface="Indie Flower"/>
              </a:rPr>
              <a:t>5 MODULO: </a:t>
            </a:r>
          </a:p>
          <a:p>
            <a:pPr lvl="0" algn="ctr">
              <a:spcBef>
                <a:spcPts val="0"/>
              </a:spcBef>
              <a:buNone/>
            </a:pPr>
            <a:r>
              <a:rPr lang="it" sz="1600" b="1">
                <a:latin typeface="Indie Flower"/>
                <a:ea typeface="Indie Flower"/>
                <a:cs typeface="Indie Flower"/>
                <a:sym typeface="Indie Flower"/>
              </a:rPr>
              <a:t>Principi di comunicazione in rete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5428">
            <a:off x="2517808" y="2307397"/>
            <a:ext cx="1221533" cy="122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57018">
            <a:off x="3851549" y="2031597"/>
            <a:ext cx="1354827" cy="135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307547" y="2212937"/>
            <a:ext cx="556012" cy="54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872324" y="1965025"/>
            <a:ext cx="430100" cy="42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45019">
            <a:off x="5272949" y="2423949"/>
            <a:ext cx="1151875" cy="115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707358" y="2212950"/>
            <a:ext cx="452512" cy="443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56744">
            <a:off x="6539251" y="3917826"/>
            <a:ext cx="881999" cy="88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9097" y="3898175"/>
            <a:ext cx="479149" cy="470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68711" y="3599187"/>
            <a:ext cx="989275" cy="106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168698" y="3368025"/>
            <a:ext cx="430100" cy="42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226299">
            <a:off x="3316492" y="3807003"/>
            <a:ext cx="2620714" cy="1085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53027" y="311050"/>
            <a:ext cx="1692299" cy="154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24367">
            <a:off x="679074" y="1989125"/>
            <a:ext cx="3640523" cy="242702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/>
          <p:nvPr/>
        </p:nvSpPr>
        <p:spPr>
          <a:xfrm rot="507793">
            <a:off x="2342182" y="1435969"/>
            <a:ext cx="2918986" cy="953592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1"/>
          </a:solidFill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" sz="1600" b="1">
                <a:latin typeface="Indie Flower"/>
                <a:ea typeface="Indie Flower"/>
                <a:cs typeface="Indie Flower"/>
                <a:sym typeface="Indie Flower"/>
              </a:rPr>
              <a:t>Ciao, sono Erika Loggia, insegnante del corso Eipass.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83339">
            <a:off x="5920999" y="1554974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/>
          <p:nvPr/>
        </p:nvSpPr>
        <p:spPr>
          <a:xfrm>
            <a:off x="5990950" y="670775"/>
            <a:ext cx="2930699" cy="1188899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" sz="1600" b="1">
                <a:latin typeface="Indie Flower"/>
                <a:ea typeface="Indie Flower"/>
                <a:cs typeface="Indie Flower"/>
                <a:sym typeface="Indie Flower"/>
              </a:rPr>
              <a:t>Ciao, sono Carla Vercellone, anche io insegnate del corso Eipass.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1993787" y="188325"/>
            <a:ext cx="3848699" cy="61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" sz="3600">
                <a:solidFill>
                  <a:srgbClr val="4A86E8"/>
                </a:solidFill>
                <a:latin typeface="Bangers"/>
                <a:ea typeface="Bangers"/>
                <a:cs typeface="Bangers"/>
                <a:sym typeface="Bangers"/>
              </a:rPr>
              <a:t>LE NOSTRE INSEGNATI: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 rot="-224621">
            <a:off x="419675" y="332455"/>
            <a:ext cx="3004912" cy="7380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3600" b="1">
                <a:solidFill>
                  <a:schemeClr val="accent3"/>
                </a:solidFill>
                <a:latin typeface="Bangers"/>
                <a:ea typeface="Bangers"/>
                <a:cs typeface="Bangers"/>
                <a:sym typeface="Bangers"/>
              </a:rPr>
              <a:t>GLI ESAMINATORI:</a:t>
            </a: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r="40901" b="43614"/>
          <a:stretch/>
        </p:blipFill>
        <p:spPr>
          <a:xfrm>
            <a:off x="535500" y="2441050"/>
            <a:ext cx="2773272" cy="178367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/>
          <p:nvPr/>
        </p:nvSpPr>
        <p:spPr>
          <a:xfrm rot="335356">
            <a:off x="1836088" y="1094573"/>
            <a:ext cx="2565798" cy="1141837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" sz="1600" b="1">
                <a:latin typeface="Indie Flower"/>
                <a:ea typeface="Indie Flower"/>
                <a:cs typeface="Indie Flower"/>
                <a:sym typeface="Indie Flower"/>
              </a:rPr>
              <a:t>Salve, sono Sandro Grippo, esaminatore del corso Eipass.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403322" y="70600"/>
            <a:ext cx="1671350" cy="1783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/>
          <p:nvPr/>
        </p:nvSpPr>
        <p:spPr>
          <a:xfrm rot="-282080">
            <a:off x="4791717" y="1400599"/>
            <a:ext cx="2565832" cy="1223908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" sz="1600" b="1">
                <a:latin typeface="Indie Flower"/>
                <a:ea typeface="Indie Flower"/>
                <a:cs typeface="Indie Flower"/>
                <a:sym typeface="Indie Flower"/>
              </a:rPr>
              <a:t>Salve, sono Claudia Francese, anche io esaminatore del corso Eipass.</a:t>
            </a: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5">
            <a:alphaModFix/>
          </a:blip>
          <a:srcRect t="11442" b="40958"/>
          <a:stretch/>
        </p:blipFill>
        <p:spPr>
          <a:xfrm>
            <a:off x="5016425" y="2915538"/>
            <a:ext cx="2765927" cy="156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16426" y="2915561"/>
            <a:ext cx="2765926" cy="222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9162" y="2441050"/>
            <a:ext cx="2765948" cy="222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 rot="-200180">
            <a:off x="160418" y="252271"/>
            <a:ext cx="2010407" cy="7164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3000" b="1">
                <a:solidFill>
                  <a:srgbClr val="0000FF"/>
                </a:solidFill>
                <a:latin typeface="Mouse Memoirs"/>
                <a:ea typeface="Mouse Memoirs"/>
                <a:cs typeface="Mouse Memoirs"/>
                <a:sym typeface="Mouse Memoirs"/>
              </a:rPr>
              <a:t>COME FUNZIONA?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l="34612" t="12920" r="32993" b="20581"/>
          <a:stretch/>
        </p:blipFill>
        <p:spPr>
          <a:xfrm>
            <a:off x="141275" y="1208199"/>
            <a:ext cx="2962051" cy="252362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-51225" y="1085550"/>
            <a:ext cx="3520200" cy="40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600" b="1">
                <a:latin typeface="Indie Flower"/>
                <a:ea typeface="Indie Flower"/>
                <a:cs typeface="Indie Flower"/>
                <a:sym typeface="Indie Flower"/>
              </a:rPr>
              <a:t>Entra nel sito didasko.com e fai il login</a:t>
            </a: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4">
            <a:alphaModFix/>
          </a:blip>
          <a:srcRect t="13854" r="79681" b="14803"/>
          <a:stretch/>
        </p:blipFill>
        <p:spPr>
          <a:xfrm>
            <a:off x="3643025" y="331150"/>
            <a:ext cx="1857951" cy="366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Shape 122"/>
          <p:cNvCxnSpPr/>
          <p:nvPr/>
        </p:nvCxnSpPr>
        <p:spPr>
          <a:xfrm rot="10800000">
            <a:off x="5145050" y="667362"/>
            <a:ext cx="513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3" name="Shape 123"/>
          <p:cNvSpPr txBox="1"/>
          <p:nvPr/>
        </p:nvSpPr>
        <p:spPr>
          <a:xfrm>
            <a:off x="5771925" y="194375"/>
            <a:ext cx="3026100" cy="62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b="1">
                <a:latin typeface="Indie Flower"/>
                <a:ea typeface="Indie Flower"/>
                <a:cs typeface="Indie Flower"/>
                <a:sym typeface="Indie Flower"/>
              </a:rPr>
              <a:t>La tua scheda delle esercitazioni, il tuo punteggio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5771925" y="638125"/>
            <a:ext cx="1668000" cy="40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b="1">
                <a:latin typeface="Indie Flower"/>
                <a:ea typeface="Indie Flower"/>
                <a:cs typeface="Indie Flower"/>
                <a:sym typeface="Indie Flower"/>
              </a:rPr>
              <a:t>i tuoi dati perosnali</a:t>
            </a:r>
          </a:p>
        </p:txBody>
      </p:sp>
      <p:cxnSp>
        <p:nvCxnSpPr>
          <p:cNvPr id="125" name="Shape 125"/>
          <p:cNvCxnSpPr/>
          <p:nvPr/>
        </p:nvCxnSpPr>
        <p:spPr>
          <a:xfrm rot="10800000">
            <a:off x="5180900" y="923200"/>
            <a:ext cx="577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6" name="Shape 126"/>
          <p:cNvCxnSpPr/>
          <p:nvPr/>
        </p:nvCxnSpPr>
        <p:spPr>
          <a:xfrm rot="10800000">
            <a:off x="5155700" y="1179025"/>
            <a:ext cx="492000" cy="1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7" name="Shape 127"/>
          <p:cNvSpPr txBox="1"/>
          <p:nvPr/>
        </p:nvSpPr>
        <p:spPr>
          <a:xfrm>
            <a:off x="5771925" y="923200"/>
            <a:ext cx="2256300" cy="28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b="1">
                <a:latin typeface="Indie Flower"/>
                <a:ea typeface="Indie Flower"/>
                <a:cs typeface="Indie Flower"/>
                <a:sym typeface="Indie Flower"/>
              </a:rPr>
              <a:t>il materiale, le video-lezioni</a:t>
            </a:r>
          </a:p>
        </p:txBody>
      </p:sp>
      <p:cxnSp>
        <p:nvCxnSpPr>
          <p:cNvPr id="128" name="Shape 128"/>
          <p:cNvCxnSpPr/>
          <p:nvPr/>
        </p:nvCxnSpPr>
        <p:spPr>
          <a:xfrm rot="10800000">
            <a:off x="5161100" y="1445637"/>
            <a:ext cx="481200" cy="1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9" name="Shape 129"/>
          <p:cNvSpPr txBox="1"/>
          <p:nvPr/>
        </p:nvSpPr>
        <p:spPr>
          <a:xfrm>
            <a:off x="5771925" y="1491750"/>
            <a:ext cx="3165300" cy="40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b="1">
                <a:latin typeface="Indie Flower"/>
                <a:ea typeface="Indie Flower"/>
                <a:cs typeface="Indie Flower"/>
                <a:sym typeface="Indie Flower"/>
              </a:rPr>
              <a:t>puoi chiedere aiuto alle tue insegnati</a:t>
            </a:r>
          </a:p>
        </p:txBody>
      </p:sp>
      <p:cxnSp>
        <p:nvCxnSpPr>
          <p:cNvPr id="130" name="Shape 130"/>
          <p:cNvCxnSpPr/>
          <p:nvPr/>
        </p:nvCxnSpPr>
        <p:spPr>
          <a:xfrm rot="10800000">
            <a:off x="5196950" y="1749700"/>
            <a:ext cx="545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1" name="Shape 131"/>
          <p:cNvSpPr txBox="1"/>
          <p:nvPr/>
        </p:nvSpPr>
        <p:spPr>
          <a:xfrm>
            <a:off x="5675025" y="1193900"/>
            <a:ext cx="3274500" cy="40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b="1">
                <a:latin typeface="Indie Flower"/>
                <a:ea typeface="Indie Flower"/>
                <a:cs typeface="Indie Flower"/>
                <a:sym typeface="Indie Flower"/>
              </a:rPr>
              <a:t>le esrcitazioni per l’esame di ogni modulo</a:t>
            </a:r>
          </a:p>
        </p:txBody>
      </p:sp>
      <p:cxnSp>
        <p:nvCxnSpPr>
          <p:cNvPr id="132" name="Shape 132"/>
          <p:cNvCxnSpPr/>
          <p:nvPr/>
        </p:nvCxnSpPr>
        <p:spPr>
          <a:xfrm rot="10800000">
            <a:off x="5188250" y="2025950"/>
            <a:ext cx="562800" cy="1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3" name="Shape 133"/>
          <p:cNvSpPr txBox="1"/>
          <p:nvPr/>
        </p:nvSpPr>
        <p:spPr>
          <a:xfrm>
            <a:off x="5823825" y="1736462"/>
            <a:ext cx="2922300" cy="40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b="1">
                <a:latin typeface="Indie Flower"/>
                <a:ea typeface="Indie Flower"/>
                <a:cs typeface="Indie Flower"/>
                <a:sym typeface="Indie Flower"/>
              </a:rPr>
              <a:t>i tuoi dati personali dei vari esami</a:t>
            </a:r>
          </a:p>
        </p:txBody>
      </p:sp>
      <p:cxnSp>
        <p:nvCxnSpPr>
          <p:cNvPr id="134" name="Shape 134"/>
          <p:cNvCxnSpPr/>
          <p:nvPr/>
        </p:nvCxnSpPr>
        <p:spPr>
          <a:xfrm flipH="1">
            <a:off x="5218400" y="2304700"/>
            <a:ext cx="502500" cy="1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5" name="Shape 135"/>
          <p:cNvSpPr txBox="1"/>
          <p:nvPr/>
        </p:nvSpPr>
        <p:spPr>
          <a:xfrm>
            <a:off x="5852475" y="2067800"/>
            <a:ext cx="2630700" cy="28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b="1">
                <a:latin typeface="Indie Flower"/>
                <a:ea typeface="Indie Flower"/>
                <a:cs typeface="Indie Flower"/>
                <a:sym typeface="Indie Flower"/>
              </a:rPr>
              <a:t>servizi di segreteria</a:t>
            </a:r>
          </a:p>
        </p:txBody>
      </p:sp>
      <p:cxnSp>
        <p:nvCxnSpPr>
          <p:cNvPr id="136" name="Shape 136"/>
          <p:cNvCxnSpPr/>
          <p:nvPr/>
        </p:nvCxnSpPr>
        <p:spPr>
          <a:xfrm rot="10800000">
            <a:off x="5177450" y="2576575"/>
            <a:ext cx="584400" cy="1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7" name="Shape 137"/>
          <p:cNvSpPr txBox="1"/>
          <p:nvPr/>
        </p:nvSpPr>
        <p:spPr>
          <a:xfrm>
            <a:off x="5823825" y="2628800"/>
            <a:ext cx="2315700" cy="40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38" name="Shape 138"/>
          <p:cNvCxnSpPr/>
          <p:nvPr/>
        </p:nvCxnSpPr>
        <p:spPr>
          <a:xfrm rot="10800000">
            <a:off x="5166950" y="2831337"/>
            <a:ext cx="469500" cy="1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9" name="Shape 139"/>
          <p:cNvSpPr txBox="1"/>
          <p:nvPr/>
        </p:nvSpPr>
        <p:spPr>
          <a:xfrm>
            <a:off x="5791575" y="2581312"/>
            <a:ext cx="2217000" cy="40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b="1">
                <a:latin typeface="Indie Flower"/>
                <a:ea typeface="Indie Flower"/>
                <a:cs typeface="Indie Flower"/>
                <a:sym typeface="Indie Flower"/>
              </a:rPr>
              <a:t>Libretto personale digitale</a:t>
            </a:r>
          </a:p>
        </p:txBody>
      </p:sp>
      <p:cxnSp>
        <p:nvCxnSpPr>
          <p:cNvPr id="140" name="Shape 140"/>
          <p:cNvCxnSpPr/>
          <p:nvPr/>
        </p:nvCxnSpPr>
        <p:spPr>
          <a:xfrm rot="10800000">
            <a:off x="5218850" y="3102000"/>
            <a:ext cx="501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1" name="Shape 141"/>
          <p:cNvSpPr txBox="1"/>
          <p:nvPr/>
        </p:nvSpPr>
        <p:spPr>
          <a:xfrm>
            <a:off x="5791575" y="2899050"/>
            <a:ext cx="1857900" cy="40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b="1">
                <a:latin typeface="Indie Flower"/>
                <a:ea typeface="Indie Flower"/>
                <a:cs typeface="Indie Flower"/>
                <a:sym typeface="Indie Flower"/>
              </a:rPr>
              <a:t>le certificazioni Eipass</a:t>
            </a:r>
          </a:p>
        </p:txBody>
      </p:sp>
      <p:cxnSp>
        <p:nvCxnSpPr>
          <p:cNvPr id="142" name="Shape 142"/>
          <p:cNvCxnSpPr/>
          <p:nvPr/>
        </p:nvCxnSpPr>
        <p:spPr>
          <a:xfrm flipH="1">
            <a:off x="5188150" y="3414775"/>
            <a:ext cx="531600" cy="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3" name="Shape 143"/>
          <p:cNvSpPr txBox="1"/>
          <p:nvPr/>
        </p:nvSpPr>
        <p:spPr>
          <a:xfrm>
            <a:off x="5771925" y="3212412"/>
            <a:ext cx="3392100" cy="40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>
                <a:latin typeface="Indie Flower"/>
                <a:ea typeface="Indie Flower"/>
                <a:cs typeface="Indie Flower"/>
                <a:sym typeface="Indie Flower"/>
              </a:rPr>
              <a:t>“</a:t>
            </a:r>
            <a:r>
              <a:rPr lang="it" b="1">
                <a:latin typeface="Indie Flower"/>
                <a:ea typeface="Indie Flower"/>
                <a:cs typeface="Indie Flower"/>
                <a:sym typeface="Indie Flower"/>
              </a:rPr>
              <a:t>messaggi” che Eipass ti invia (auguri ecc..)</a:t>
            </a:r>
          </a:p>
        </p:txBody>
      </p:sp>
      <p:cxnSp>
        <p:nvCxnSpPr>
          <p:cNvPr id="144" name="Shape 144"/>
          <p:cNvCxnSpPr/>
          <p:nvPr/>
        </p:nvCxnSpPr>
        <p:spPr>
          <a:xfrm rot="10800000">
            <a:off x="5176100" y="3751100"/>
            <a:ext cx="587100" cy="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5" name="Shape 145"/>
          <p:cNvSpPr txBox="1"/>
          <p:nvPr/>
        </p:nvSpPr>
        <p:spPr>
          <a:xfrm>
            <a:off x="5852475" y="3548150"/>
            <a:ext cx="3113400" cy="40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b="1">
                <a:latin typeface="Indie Flower"/>
                <a:ea typeface="Indie Flower"/>
                <a:cs typeface="Indie Flower"/>
                <a:sym typeface="Indie Flower"/>
              </a:rPr>
              <a:t>sito informativo Eipass</a:t>
            </a: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5">
            <a:alphaModFix/>
          </a:blip>
          <a:srcRect l="10904" t="41784" r="63770" b="25209"/>
          <a:stretch/>
        </p:blipFill>
        <p:spPr>
          <a:xfrm>
            <a:off x="3774275" y="4061975"/>
            <a:ext cx="1403175" cy="1028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Shape 147"/>
          <p:cNvCxnSpPr/>
          <p:nvPr/>
        </p:nvCxnSpPr>
        <p:spPr>
          <a:xfrm rot="10800000" flipH="1">
            <a:off x="3959000" y="3862875"/>
            <a:ext cx="74700" cy="25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8" name="Shape 148"/>
          <p:cNvSpPr txBox="1"/>
          <p:nvPr/>
        </p:nvSpPr>
        <p:spPr>
          <a:xfrm>
            <a:off x="5852475" y="2367550"/>
            <a:ext cx="1355400" cy="28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b="1">
                <a:latin typeface="Indie Flower"/>
                <a:ea typeface="Indie Flower"/>
                <a:cs typeface="Indie Flower"/>
                <a:sym typeface="Indie Flower"/>
              </a:rPr>
              <a:t>materiali extra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256</Words>
  <Application>Microsoft Office PowerPoint</Application>
  <PresentationFormat>Presentazione su schermo (16:9)</PresentationFormat>
  <Paragraphs>37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Indie Flower</vt:lpstr>
      <vt:lpstr>Bangers</vt:lpstr>
      <vt:lpstr>Mouse Memoirs</vt:lpstr>
      <vt:lpstr>simple-light-2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classe11</dc:creator>
  <cp:lastModifiedBy>classe11</cp:lastModifiedBy>
  <cp:revision>1</cp:revision>
  <dcterms:modified xsi:type="dcterms:W3CDTF">2016-03-08T13:40:52Z</dcterms:modified>
</cp:coreProperties>
</file>