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2" r:id="rId3"/>
    <p:sldId id="257" r:id="rId4"/>
    <p:sldId id="260" r:id="rId5"/>
    <p:sldId id="261" r:id="rId6"/>
    <p:sldId id="258" r:id="rId7"/>
    <p:sldId id="263" r:id="rId8"/>
    <p:sldId id="259" r:id="rId9"/>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E1"/>
    <a:srgbClr val="FF7915"/>
    <a:srgbClr val="FF6600"/>
    <a:srgbClr val="61FFFC"/>
    <a:srgbClr val="0000FF"/>
    <a:srgbClr val="FF2AED"/>
    <a:srgbClr val="A3FF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snapToObjects="1">
      <p:cViewPr varScale="1">
        <p:scale>
          <a:sx n="78" d="100"/>
          <a:sy n="78" d="100"/>
        </p:scale>
        <p:origin x="138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8D9A30A-7AA8-0D49-831B-3755EFE6CFE6}" type="datetimeFigureOut">
              <a:rPr lang="it-IT" smtClean="0"/>
              <a:pPr/>
              <a:t>13/03/2016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E43E506-CB0A-FD41-A168-9B2D0DE01DC8}"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8D9A30A-7AA8-0D49-831B-3755EFE6CFE6}" type="datetimeFigureOut">
              <a:rPr lang="it-IT" smtClean="0"/>
              <a:pPr/>
              <a:t>13/03/2016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E43E506-CB0A-FD41-A168-9B2D0DE01DC8}"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8D9A30A-7AA8-0D49-831B-3755EFE6CFE6}" type="datetimeFigureOut">
              <a:rPr lang="it-IT" smtClean="0"/>
              <a:pPr/>
              <a:t>13/03/2016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E43E506-CB0A-FD41-A168-9B2D0DE01DC8}"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8D9A30A-7AA8-0D49-831B-3755EFE6CFE6}" type="datetimeFigureOut">
              <a:rPr lang="it-IT" smtClean="0"/>
              <a:pPr/>
              <a:t>13/03/2016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E43E506-CB0A-FD41-A168-9B2D0DE01DC8}"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D8D9A30A-7AA8-0D49-831B-3755EFE6CFE6}" type="datetimeFigureOut">
              <a:rPr lang="it-IT" smtClean="0"/>
              <a:pPr/>
              <a:t>13/03/2016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E43E506-CB0A-FD41-A168-9B2D0DE01DC8}"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8D9A30A-7AA8-0D49-831B-3755EFE6CFE6}" type="datetimeFigureOut">
              <a:rPr lang="it-IT" smtClean="0"/>
              <a:pPr/>
              <a:t>13/03/2016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E43E506-CB0A-FD41-A168-9B2D0DE01DC8}"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8D9A30A-7AA8-0D49-831B-3755EFE6CFE6}" type="datetimeFigureOut">
              <a:rPr lang="it-IT" smtClean="0"/>
              <a:pPr/>
              <a:t>13/03/2016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E43E506-CB0A-FD41-A168-9B2D0DE01DC8}"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D8D9A30A-7AA8-0D49-831B-3755EFE6CFE6}" type="datetimeFigureOut">
              <a:rPr lang="it-IT" smtClean="0"/>
              <a:pPr/>
              <a:t>13/03/2016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E43E506-CB0A-FD41-A168-9B2D0DE01DC8}"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8D9A30A-7AA8-0D49-831B-3755EFE6CFE6}" type="datetimeFigureOut">
              <a:rPr lang="it-IT" smtClean="0"/>
              <a:pPr/>
              <a:t>13/03/2016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E43E506-CB0A-FD41-A168-9B2D0DE01DC8}"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D8D9A30A-7AA8-0D49-831B-3755EFE6CFE6}" type="datetimeFigureOut">
              <a:rPr lang="it-IT" smtClean="0"/>
              <a:pPr/>
              <a:t>13/03/2016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E43E506-CB0A-FD41-A168-9B2D0DE01DC8}"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D8D9A30A-7AA8-0D49-831B-3755EFE6CFE6}" type="datetimeFigureOut">
              <a:rPr lang="it-IT" smtClean="0"/>
              <a:pPr/>
              <a:t>13/03/2016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E43E506-CB0A-FD41-A168-9B2D0DE01DC8}"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9A30A-7AA8-0D49-831B-3755EFE6CFE6}" type="datetimeFigureOut">
              <a:rPr lang="it-IT" smtClean="0"/>
              <a:pPr/>
              <a:t>13/03/2016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43E506-CB0A-FD41-A168-9B2D0DE01DC8}"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slide" Target="slide3.xml"/><Relationship Id="rId4" Type="http://schemas.openxmlformats.org/officeDocument/2006/relationships/slide" Target="slide8.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733933"/>
            <a:ext cx="7772400" cy="1470025"/>
          </a:xfrm>
        </p:spPr>
        <p:txBody>
          <a:bodyPr/>
          <a:lstStyle/>
          <a:p>
            <a:r>
              <a:rPr lang="it-IT" dirty="0" smtClean="0">
                <a:latin typeface="Comic Sans MS"/>
                <a:cs typeface="Comic Sans MS"/>
              </a:rPr>
              <a:t>EIPASS JUNIOR</a:t>
            </a:r>
            <a:endParaRPr lang="it-IT" dirty="0">
              <a:latin typeface="Comic Sans MS"/>
              <a:cs typeface="Comic Sans MS"/>
            </a:endParaRPr>
          </a:p>
        </p:txBody>
      </p:sp>
      <p:sp>
        <p:nvSpPr>
          <p:cNvPr id="7" name="? 6">
            <a:hlinkClick r:id="" action="ppaction://hlinkshowjump?jump=nextslide" highlightClick="1"/>
          </p:cNvPr>
          <p:cNvSpPr/>
          <p:nvPr/>
        </p:nvSpPr>
        <p:spPr>
          <a:xfrm>
            <a:off x="8259969" y="463826"/>
            <a:ext cx="396461" cy="441739"/>
          </a:xfrm>
          <a:prstGeom prst="actionButtonHel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CasellaDiTesto 7"/>
          <p:cNvSpPr txBox="1"/>
          <p:nvPr/>
        </p:nvSpPr>
        <p:spPr>
          <a:xfrm>
            <a:off x="7454348" y="905565"/>
            <a:ext cx="1689652" cy="369332"/>
          </a:xfrm>
          <a:prstGeom prst="rect">
            <a:avLst/>
          </a:prstGeom>
          <a:noFill/>
        </p:spPr>
        <p:txBody>
          <a:bodyPr wrap="square" rtlCol="0">
            <a:spAutoFit/>
          </a:bodyPr>
          <a:lstStyle/>
          <a:p>
            <a:r>
              <a:rPr lang="it-IT" dirty="0" smtClean="0">
                <a:solidFill>
                  <a:srgbClr val="FF0000"/>
                </a:solidFill>
                <a:latin typeface="Comic Sans MS"/>
                <a:cs typeface="Comic Sans MS"/>
              </a:rPr>
              <a:t>      Che cos’è?</a:t>
            </a:r>
            <a:endParaRPr lang="it-IT" dirty="0">
              <a:solidFill>
                <a:srgbClr val="FF0000"/>
              </a:solidFill>
              <a:latin typeface="Comic Sans MS"/>
              <a:cs typeface="Comic Sans MS"/>
            </a:endParaRPr>
          </a:p>
        </p:txBody>
      </p:sp>
      <p:sp>
        <p:nvSpPr>
          <p:cNvPr id="11" name="CasellaDiTesto 10"/>
          <p:cNvSpPr txBox="1"/>
          <p:nvPr/>
        </p:nvSpPr>
        <p:spPr>
          <a:xfrm>
            <a:off x="6985184" y="5453033"/>
            <a:ext cx="2158816" cy="369332"/>
          </a:xfrm>
          <a:prstGeom prst="rect">
            <a:avLst/>
          </a:prstGeom>
          <a:noFill/>
        </p:spPr>
        <p:txBody>
          <a:bodyPr wrap="square" rtlCol="0">
            <a:spAutoFit/>
          </a:bodyPr>
          <a:lstStyle/>
          <a:p>
            <a:r>
              <a:rPr lang="it-IT" dirty="0" smtClean="0">
                <a:solidFill>
                  <a:srgbClr val="FF6600"/>
                </a:solidFill>
                <a:latin typeface="Comic Sans MS"/>
                <a:cs typeface="Comic Sans MS"/>
              </a:rPr>
              <a:t>   Cosa imparerete</a:t>
            </a:r>
            <a:endParaRPr lang="it-IT" dirty="0">
              <a:solidFill>
                <a:srgbClr val="FF6600"/>
              </a:solidFill>
              <a:latin typeface="Comic Sans MS"/>
              <a:cs typeface="Comic Sans MS"/>
            </a:endParaRPr>
          </a:p>
        </p:txBody>
      </p:sp>
      <p:cxnSp>
        <p:nvCxnSpPr>
          <p:cNvPr id="13" name="Connettore 2 12"/>
          <p:cNvCxnSpPr/>
          <p:nvPr/>
        </p:nvCxnSpPr>
        <p:spPr>
          <a:xfrm flipV="1">
            <a:off x="5996609" y="1424609"/>
            <a:ext cx="1457739" cy="13693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Connettore 2 14"/>
          <p:cNvCxnSpPr/>
          <p:nvPr/>
        </p:nvCxnSpPr>
        <p:spPr>
          <a:xfrm>
            <a:off x="6433010" y="3885500"/>
            <a:ext cx="1104348" cy="8836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Connettore 2 16"/>
          <p:cNvCxnSpPr/>
          <p:nvPr/>
        </p:nvCxnSpPr>
        <p:spPr>
          <a:xfrm rot="10800000">
            <a:off x="1937940" y="1331027"/>
            <a:ext cx="1573888" cy="14629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 17">
            <a:hlinkClick r:id="rId3" action="ppaction://hlinksldjump" highlightClick="1"/>
          </p:cNvPr>
          <p:cNvSpPr/>
          <p:nvPr/>
        </p:nvSpPr>
        <p:spPr>
          <a:xfrm>
            <a:off x="850348" y="242956"/>
            <a:ext cx="375478" cy="441739"/>
          </a:xfrm>
          <a:prstGeom prst="actionButtonHel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CasellaDiTesto 18"/>
          <p:cNvSpPr txBox="1"/>
          <p:nvPr/>
        </p:nvSpPr>
        <p:spPr>
          <a:xfrm>
            <a:off x="199889" y="684695"/>
            <a:ext cx="2041469" cy="646331"/>
          </a:xfrm>
          <a:prstGeom prst="rect">
            <a:avLst/>
          </a:prstGeom>
          <a:noFill/>
        </p:spPr>
        <p:txBody>
          <a:bodyPr wrap="none" rtlCol="0">
            <a:spAutoFit/>
          </a:bodyPr>
          <a:lstStyle/>
          <a:p>
            <a:r>
              <a:rPr lang="it-IT" dirty="0" smtClean="0">
                <a:solidFill>
                  <a:srgbClr val="A3FF5E"/>
                </a:solidFill>
                <a:latin typeface="Comic Sans MS"/>
                <a:cs typeface="Comic Sans MS"/>
              </a:rPr>
              <a:t>Le professoresse </a:t>
            </a:r>
          </a:p>
          <a:p>
            <a:r>
              <a:rPr lang="it-IT" dirty="0" smtClean="0">
                <a:solidFill>
                  <a:srgbClr val="A3FF5E"/>
                </a:solidFill>
                <a:latin typeface="Comic Sans MS"/>
                <a:cs typeface="Comic Sans MS"/>
              </a:rPr>
              <a:t>e gli esaminatori</a:t>
            </a:r>
            <a:endParaRPr lang="it-IT" dirty="0">
              <a:solidFill>
                <a:srgbClr val="A3FF5E"/>
              </a:solidFill>
              <a:latin typeface="Comic Sans MS"/>
              <a:cs typeface="Comic Sans MS"/>
            </a:endParaRPr>
          </a:p>
        </p:txBody>
      </p:sp>
      <p:cxnSp>
        <p:nvCxnSpPr>
          <p:cNvPr id="26" name="Connettore 2 25"/>
          <p:cNvCxnSpPr/>
          <p:nvPr/>
        </p:nvCxnSpPr>
        <p:spPr>
          <a:xfrm rot="10800000" flipV="1">
            <a:off x="1391287" y="4040251"/>
            <a:ext cx="1093304" cy="7288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CasellaDiTesto 27"/>
          <p:cNvSpPr txBox="1"/>
          <p:nvPr/>
        </p:nvSpPr>
        <p:spPr>
          <a:xfrm>
            <a:off x="0" y="5453033"/>
            <a:ext cx="1896635" cy="369332"/>
          </a:xfrm>
          <a:prstGeom prst="rect">
            <a:avLst/>
          </a:prstGeom>
          <a:noFill/>
        </p:spPr>
        <p:txBody>
          <a:bodyPr wrap="none" rtlCol="0">
            <a:spAutoFit/>
          </a:bodyPr>
          <a:lstStyle/>
          <a:p>
            <a:r>
              <a:rPr lang="it-IT" dirty="0" smtClean="0">
                <a:solidFill>
                  <a:srgbClr val="61FFFC"/>
                </a:solidFill>
                <a:latin typeface="Comic Sans MS"/>
                <a:cs typeface="Comic Sans MS"/>
              </a:rPr>
              <a:t>Orari e impegno</a:t>
            </a:r>
            <a:endParaRPr lang="it-IT" dirty="0">
              <a:solidFill>
                <a:srgbClr val="61FFFC"/>
              </a:solidFill>
              <a:latin typeface="Comic Sans MS"/>
              <a:cs typeface="Comic Sans MS"/>
            </a:endParaRPr>
          </a:p>
        </p:txBody>
      </p:sp>
      <p:cxnSp>
        <p:nvCxnSpPr>
          <p:cNvPr id="30" name="Connettore 2 29"/>
          <p:cNvCxnSpPr/>
          <p:nvPr/>
        </p:nvCxnSpPr>
        <p:spPr>
          <a:xfrm rot="5400000">
            <a:off x="4106662" y="4702316"/>
            <a:ext cx="94641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 30">
            <a:hlinkClick r:id="rId4" action="ppaction://hlinksldjump" highlightClick="1"/>
          </p:cNvPr>
          <p:cNvSpPr/>
          <p:nvPr/>
        </p:nvSpPr>
        <p:spPr>
          <a:xfrm>
            <a:off x="4381881" y="5451156"/>
            <a:ext cx="397565" cy="463826"/>
          </a:xfrm>
          <a:prstGeom prst="actionButtonHel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2" name="CasellaDiTesto 31"/>
          <p:cNvSpPr txBox="1"/>
          <p:nvPr/>
        </p:nvSpPr>
        <p:spPr>
          <a:xfrm>
            <a:off x="3511828" y="5914982"/>
            <a:ext cx="2417933" cy="369332"/>
          </a:xfrm>
          <a:prstGeom prst="rect">
            <a:avLst/>
          </a:prstGeom>
          <a:noFill/>
        </p:spPr>
        <p:txBody>
          <a:bodyPr wrap="square" rtlCol="0">
            <a:spAutoFit/>
          </a:bodyPr>
          <a:lstStyle/>
          <a:p>
            <a:r>
              <a:rPr lang="it-IT" dirty="0" smtClean="0">
                <a:solidFill>
                  <a:srgbClr val="FF2AED"/>
                </a:solidFill>
                <a:latin typeface="Comic Sans MS"/>
                <a:cs typeface="Comic Sans MS"/>
              </a:rPr>
              <a:t>Le mie impressioni</a:t>
            </a:r>
            <a:endParaRPr lang="it-IT" dirty="0">
              <a:solidFill>
                <a:srgbClr val="FF2AED"/>
              </a:solidFill>
              <a:latin typeface="Comic Sans MS"/>
              <a:cs typeface="Comic Sans MS"/>
            </a:endParaRPr>
          </a:p>
        </p:txBody>
      </p:sp>
      <p:sp>
        <p:nvSpPr>
          <p:cNvPr id="36" name="? 35">
            <a:hlinkClick r:id="rId5" action="ppaction://hlinksldjump" highlightClick="1"/>
          </p:cNvPr>
          <p:cNvSpPr/>
          <p:nvPr/>
        </p:nvSpPr>
        <p:spPr>
          <a:xfrm>
            <a:off x="7861852" y="4946850"/>
            <a:ext cx="398117" cy="458936"/>
          </a:xfrm>
          <a:prstGeom prst="actionButtonHel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 21">
            <a:hlinkClick r:id="rId6" action="ppaction://hlinksldjump" highlightClick="1"/>
          </p:cNvPr>
          <p:cNvSpPr/>
          <p:nvPr/>
        </p:nvSpPr>
        <p:spPr>
          <a:xfrm>
            <a:off x="685800" y="4946850"/>
            <a:ext cx="411047" cy="463826"/>
          </a:xfrm>
          <a:prstGeom prst="actionButtonHel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33" name="Connettore 2 32"/>
          <p:cNvCxnSpPr/>
          <p:nvPr/>
        </p:nvCxnSpPr>
        <p:spPr>
          <a:xfrm rot="16200000" flipV="1">
            <a:off x="4021828" y="2233576"/>
            <a:ext cx="1121642" cy="7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CasellaDiTesto 33"/>
          <p:cNvSpPr txBox="1"/>
          <p:nvPr/>
        </p:nvSpPr>
        <p:spPr>
          <a:xfrm>
            <a:off x="4063886" y="1303820"/>
            <a:ext cx="1089398" cy="369332"/>
          </a:xfrm>
          <a:prstGeom prst="rect">
            <a:avLst/>
          </a:prstGeom>
          <a:noFill/>
        </p:spPr>
        <p:txBody>
          <a:bodyPr wrap="none" rtlCol="0">
            <a:spAutoFit/>
          </a:bodyPr>
          <a:lstStyle/>
          <a:p>
            <a:r>
              <a:rPr lang="it-IT" dirty="0" smtClean="0">
                <a:solidFill>
                  <a:srgbClr val="0000FF"/>
                </a:solidFill>
              </a:rPr>
              <a:t>Gli </a:t>
            </a:r>
            <a:r>
              <a:rPr lang="it-IT" dirty="0" smtClean="0">
                <a:solidFill>
                  <a:srgbClr val="0000FF"/>
                </a:solidFill>
                <a:latin typeface="Comic Sans MS"/>
                <a:cs typeface="Comic Sans MS"/>
              </a:rPr>
              <a:t>esami</a:t>
            </a:r>
            <a:endParaRPr lang="it-IT" dirty="0">
              <a:solidFill>
                <a:srgbClr val="0000FF"/>
              </a:solidFill>
              <a:latin typeface="Comic Sans MS"/>
              <a:cs typeface="Comic Sans MS"/>
            </a:endParaRPr>
          </a:p>
        </p:txBody>
      </p:sp>
      <p:sp>
        <p:nvSpPr>
          <p:cNvPr id="37" name="? 36">
            <a:hlinkClick r:id="rId7" action="ppaction://hlinksldjump" highlightClick="1"/>
          </p:cNvPr>
          <p:cNvSpPr/>
          <p:nvPr/>
        </p:nvSpPr>
        <p:spPr>
          <a:xfrm>
            <a:off x="4383469" y="783589"/>
            <a:ext cx="397565" cy="469931"/>
          </a:xfrm>
          <a:prstGeom prst="actionButtonHel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11" grpId="0"/>
      <p:bldP spid="18" grpId="0" animBg="1"/>
      <p:bldP spid="19" grpId="0"/>
      <p:bldP spid="28" grpId="0"/>
      <p:bldP spid="31" grpId="0" animBg="1"/>
      <p:bldP spid="32" grpId="0"/>
      <p:bldP spid="36" grpId="0" animBg="1"/>
      <p:bldP spid="22" grpId="0" animBg="1"/>
      <p:bldP spid="34" grpId="0"/>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FF00"/>
                </a:solidFill>
                <a:latin typeface="Comic Sans MS"/>
                <a:cs typeface="Comic Sans MS"/>
              </a:rPr>
              <a:t>CHE COS’È?</a:t>
            </a:r>
            <a:endParaRPr lang="it-IT" dirty="0">
              <a:solidFill>
                <a:srgbClr val="FFFF00"/>
              </a:solidFill>
              <a:latin typeface="Comic Sans MS"/>
              <a:cs typeface="Comic Sans MS"/>
            </a:endParaRPr>
          </a:p>
        </p:txBody>
      </p:sp>
      <p:sp>
        <p:nvSpPr>
          <p:cNvPr id="3" name="Segnaposto contenuto 2"/>
          <p:cNvSpPr>
            <a:spLocks noGrp="1"/>
          </p:cNvSpPr>
          <p:nvPr>
            <p:ph idx="1"/>
          </p:nvPr>
        </p:nvSpPr>
        <p:spPr>
          <a:xfrm>
            <a:off x="0" y="1457741"/>
            <a:ext cx="9144000" cy="2319129"/>
          </a:xfrm>
        </p:spPr>
        <p:txBody>
          <a:bodyPr>
            <a:normAutofit/>
          </a:bodyPr>
          <a:lstStyle/>
          <a:p>
            <a:pPr>
              <a:buNone/>
            </a:pPr>
            <a:r>
              <a:rPr lang="it-IT" sz="1800" dirty="0" smtClean="0">
                <a:solidFill>
                  <a:srgbClr val="FF0000"/>
                </a:solidFill>
                <a:latin typeface="Comic Sans MS"/>
                <a:cs typeface="Comic Sans MS"/>
              </a:rPr>
              <a:t>EIPASS è l’acronimo di </a:t>
            </a:r>
            <a:r>
              <a:rPr lang="it-IT" sz="1800" dirty="0" err="1" smtClean="0">
                <a:solidFill>
                  <a:srgbClr val="FF0000"/>
                </a:solidFill>
                <a:latin typeface="Comic Sans MS"/>
                <a:cs typeface="Comic Sans MS"/>
              </a:rPr>
              <a:t>European</a:t>
            </a:r>
            <a:r>
              <a:rPr lang="it-IT" sz="1800" dirty="0" smtClean="0">
                <a:solidFill>
                  <a:srgbClr val="FF0000"/>
                </a:solidFill>
                <a:latin typeface="Comic Sans MS"/>
                <a:cs typeface="Comic Sans MS"/>
              </a:rPr>
              <a:t> </a:t>
            </a:r>
            <a:r>
              <a:rPr lang="it-IT" sz="1800" dirty="0" err="1" smtClean="0">
                <a:solidFill>
                  <a:srgbClr val="FF0000"/>
                </a:solidFill>
                <a:latin typeface="Comic Sans MS"/>
                <a:cs typeface="Comic Sans MS"/>
              </a:rPr>
              <a:t>Informatics</a:t>
            </a:r>
            <a:r>
              <a:rPr lang="it-IT" sz="1800" dirty="0" smtClean="0">
                <a:solidFill>
                  <a:srgbClr val="FF0000"/>
                </a:solidFill>
                <a:latin typeface="Comic Sans MS"/>
                <a:cs typeface="Comic Sans MS"/>
              </a:rPr>
              <a:t> </a:t>
            </a:r>
            <a:r>
              <a:rPr lang="it-IT" sz="1800" dirty="0" err="1" smtClean="0">
                <a:solidFill>
                  <a:srgbClr val="FF0000"/>
                </a:solidFill>
                <a:latin typeface="Comic Sans MS"/>
                <a:cs typeface="Comic Sans MS"/>
              </a:rPr>
              <a:t>Passport</a:t>
            </a:r>
            <a:r>
              <a:rPr lang="it-IT" sz="1800" dirty="0" smtClean="0">
                <a:solidFill>
                  <a:srgbClr val="FF0000"/>
                </a:solidFill>
                <a:latin typeface="Comic Sans MS"/>
                <a:cs typeface="Comic Sans MS"/>
              </a:rPr>
              <a:t> (Passaporto Europeo di</a:t>
            </a:r>
          </a:p>
          <a:p>
            <a:pPr>
              <a:buNone/>
            </a:pPr>
            <a:r>
              <a:rPr lang="it-IT" sz="1800" dirty="0" smtClean="0">
                <a:solidFill>
                  <a:srgbClr val="FF0000"/>
                </a:solidFill>
                <a:latin typeface="Comic Sans MS"/>
                <a:cs typeface="Comic Sans MS"/>
              </a:rPr>
              <a:t>Informatica), il programma internazionale di certificazione informatica erogato in</a:t>
            </a:r>
          </a:p>
          <a:p>
            <a:pPr>
              <a:buNone/>
            </a:pPr>
            <a:r>
              <a:rPr lang="it-IT" sz="1800" dirty="0" smtClean="0">
                <a:solidFill>
                  <a:srgbClr val="FF0000"/>
                </a:solidFill>
                <a:latin typeface="Comic Sans MS"/>
                <a:cs typeface="Comic Sans MS"/>
              </a:rPr>
              <a:t>esclusiva da CERTIPASS in tutto il mondo. </a:t>
            </a:r>
          </a:p>
          <a:p>
            <a:pPr>
              <a:buNone/>
            </a:pPr>
            <a:endParaRPr lang="it-IT" sz="1800" dirty="0" smtClean="0">
              <a:latin typeface="Comic Sans MS"/>
              <a:cs typeface="Comic Sans MS"/>
            </a:endParaRPr>
          </a:p>
          <a:p>
            <a:pPr>
              <a:buNone/>
            </a:pPr>
            <a:r>
              <a:rPr lang="it-IT" sz="1800" dirty="0" smtClean="0">
                <a:solidFill>
                  <a:srgbClr val="61FFFC"/>
                </a:solidFill>
                <a:latin typeface="Comic Sans MS"/>
                <a:cs typeface="Comic Sans MS"/>
              </a:rPr>
              <a:t>Il Programma, per ciascun profilo di certificazione, si basa su documenti e</a:t>
            </a:r>
          </a:p>
          <a:p>
            <a:pPr>
              <a:buNone/>
            </a:pPr>
            <a:r>
              <a:rPr lang="it-IT" sz="1800" dirty="0" smtClean="0">
                <a:solidFill>
                  <a:srgbClr val="61FFFC"/>
                </a:solidFill>
                <a:latin typeface="Comic Sans MS"/>
                <a:cs typeface="Comic Sans MS"/>
              </a:rPr>
              <a:t>procedure standard concordate a livello comunitario. </a:t>
            </a:r>
            <a:endParaRPr lang="it-IT" sz="1800" dirty="0">
              <a:solidFill>
                <a:srgbClr val="61FFFC"/>
              </a:solidFill>
              <a:latin typeface="Comic Sans MS"/>
              <a:cs typeface="Comic Sans MS"/>
            </a:endParaRPr>
          </a:p>
        </p:txBody>
      </p:sp>
      <p:pic>
        <p:nvPicPr>
          <p:cNvPr id="7" name="Immagine 6" descr="giphy.gif"/>
          <p:cNvPicPr>
            <a:picLocks noChangeAspect="1"/>
          </p:cNvPicPr>
          <p:nvPr/>
        </p:nvPicPr>
        <p:blipFill>
          <a:blip r:embed="rId2"/>
          <a:stretch>
            <a:fillRect/>
          </a:stretch>
        </p:blipFill>
        <p:spPr>
          <a:xfrm>
            <a:off x="2501900" y="3776870"/>
            <a:ext cx="3810000" cy="2871304"/>
          </a:xfrm>
          <a:prstGeom prst="rect">
            <a:avLst/>
          </a:prstGeom>
        </p:spPr>
      </p:pic>
      <p:sp>
        <p:nvSpPr>
          <p:cNvPr id="6" name="Pagina iniziale 5">
            <a:hlinkClick r:id="" action="ppaction://hlinkshowjump?jump=firstslide" highlightClick="1"/>
          </p:cNvPr>
          <p:cNvSpPr/>
          <p:nvPr/>
        </p:nvSpPr>
        <p:spPr>
          <a:xfrm>
            <a:off x="7807475" y="468623"/>
            <a:ext cx="342612" cy="387971"/>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Comic Sans MS" pitchFamily="66" charset="0"/>
              </a:rPr>
              <a:t>COSA IMPARERETE</a:t>
            </a:r>
            <a:endParaRPr lang="it-IT" dirty="0">
              <a:latin typeface="Comic Sans MS" pitchFamily="66" charset="0"/>
            </a:endParaRPr>
          </a:p>
        </p:txBody>
      </p:sp>
      <p:sp>
        <p:nvSpPr>
          <p:cNvPr id="3" name="Segnaposto contenuto 2"/>
          <p:cNvSpPr>
            <a:spLocks noGrp="1"/>
          </p:cNvSpPr>
          <p:nvPr>
            <p:ph idx="1"/>
          </p:nvPr>
        </p:nvSpPr>
        <p:spPr>
          <a:xfrm>
            <a:off x="0" y="2107193"/>
            <a:ext cx="2207946" cy="1539502"/>
          </a:xfrm>
        </p:spPr>
        <p:txBody>
          <a:bodyPr>
            <a:normAutofit fontScale="85000" lnSpcReduction="10000"/>
          </a:bodyPr>
          <a:lstStyle/>
          <a:p>
            <a:pPr>
              <a:buNone/>
            </a:pPr>
            <a:r>
              <a:rPr lang="it-IT" sz="1800" b="1" dirty="0" smtClean="0">
                <a:latin typeface="Comic Sans MS" pitchFamily="66" charset="0"/>
              </a:rPr>
              <a:t>MODULO </a:t>
            </a:r>
            <a:r>
              <a:rPr lang="it-IT" sz="1800" b="1" dirty="0" err="1" smtClean="0">
                <a:latin typeface="Comic Sans MS" pitchFamily="66" charset="0"/>
              </a:rPr>
              <a:t>1</a:t>
            </a:r>
            <a:r>
              <a:rPr lang="it-IT" sz="1800" b="1" dirty="0" smtClean="0">
                <a:latin typeface="Comic Sans MS" pitchFamily="66" charset="0"/>
              </a:rPr>
              <a:t>:</a:t>
            </a:r>
            <a:r>
              <a:rPr lang="it-IT" sz="1800" dirty="0" smtClean="0">
                <a:latin typeface="Comic Sans MS" pitchFamily="66" charset="0"/>
              </a:rPr>
              <a:t> </a:t>
            </a:r>
          </a:p>
          <a:p>
            <a:pPr>
              <a:buNone/>
            </a:pPr>
            <a:r>
              <a:rPr lang="it-IT" sz="1800" dirty="0" smtClean="0">
                <a:solidFill>
                  <a:srgbClr val="FF6600"/>
                </a:solidFill>
                <a:latin typeface="Comic Sans MS" pitchFamily="66" charset="0"/>
              </a:rPr>
              <a:t>Pensiero</a:t>
            </a:r>
          </a:p>
          <a:p>
            <a:pPr>
              <a:buNone/>
            </a:pPr>
            <a:r>
              <a:rPr lang="it-IT" sz="1800" dirty="0" smtClean="0">
                <a:solidFill>
                  <a:srgbClr val="FF6600"/>
                </a:solidFill>
                <a:latin typeface="Comic Sans MS" pitchFamily="66" charset="0"/>
              </a:rPr>
              <a:t>computazionale e </a:t>
            </a:r>
          </a:p>
          <a:p>
            <a:pPr>
              <a:buNone/>
            </a:pPr>
            <a:r>
              <a:rPr lang="it-IT" sz="1800" dirty="0" err="1" smtClean="0">
                <a:solidFill>
                  <a:srgbClr val="FF6600"/>
                </a:solidFill>
                <a:latin typeface="Comic Sans MS" pitchFamily="66" charset="0"/>
              </a:rPr>
              <a:t>Coding</a:t>
            </a:r>
            <a:r>
              <a:rPr lang="it-IT" sz="1800" dirty="0" smtClean="0">
                <a:solidFill>
                  <a:srgbClr val="FF6600"/>
                </a:solidFill>
                <a:latin typeface="Comic Sans MS" pitchFamily="66" charset="0"/>
              </a:rPr>
              <a:t>:</a:t>
            </a:r>
          </a:p>
          <a:p>
            <a:pPr>
              <a:buNone/>
            </a:pPr>
            <a:r>
              <a:rPr lang="it-IT" sz="1800" dirty="0" smtClean="0">
                <a:solidFill>
                  <a:srgbClr val="FF6600"/>
                </a:solidFill>
                <a:latin typeface="Comic Sans MS" pitchFamily="66" charset="0"/>
              </a:rPr>
              <a:t>dal Logo allo Scratch.</a:t>
            </a:r>
            <a:endParaRPr lang="it-IT" sz="1800" dirty="0">
              <a:solidFill>
                <a:srgbClr val="FF6600"/>
              </a:solidFill>
              <a:latin typeface="Comic Sans MS" pitchFamily="66" charset="0"/>
            </a:endParaRPr>
          </a:p>
        </p:txBody>
      </p:sp>
      <p:cxnSp>
        <p:nvCxnSpPr>
          <p:cNvPr id="5" name="Connettore 2 4"/>
          <p:cNvCxnSpPr/>
          <p:nvPr/>
        </p:nvCxnSpPr>
        <p:spPr>
          <a:xfrm rot="10800000" flipV="1">
            <a:off x="1356627" y="1231602"/>
            <a:ext cx="711988" cy="6542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CasellaDiTesto 5"/>
          <p:cNvSpPr txBox="1"/>
          <p:nvPr/>
        </p:nvSpPr>
        <p:spPr>
          <a:xfrm>
            <a:off x="2033641" y="2722993"/>
            <a:ext cx="2590774" cy="1200329"/>
          </a:xfrm>
          <a:prstGeom prst="rect">
            <a:avLst/>
          </a:prstGeom>
          <a:noFill/>
        </p:spPr>
        <p:txBody>
          <a:bodyPr wrap="none" rtlCol="0">
            <a:spAutoFit/>
          </a:bodyPr>
          <a:lstStyle/>
          <a:p>
            <a:r>
              <a:rPr lang="it-IT" b="1" dirty="0" smtClean="0">
                <a:latin typeface="Comic Sans MS" pitchFamily="66" charset="0"/>
              </a:rPr>
              <a:t>MODULO </a:t>
            </a:r>
            <a:r>
              <a:rPr lang="it-IT" b="1" dirty="0" err="1" smtClean="0">
                <a:latin typeface="Comic Sans MS" pitchFamily="66" charset="0"/>
              </a:rPr>
              <a:t>2</a:t>
            </a:r>
            <a:r>
              <a:rPr lang="it-IT" b="1" dirty="0" smtClean="0">
                <a:latin typeface="Comic Sans MS" pitchFamily="66" charset="0"/>
              </a:rPr>
              <a:t>:</a:t>
            </a:r>
          </a:p>
          <a:p>
            <a:r>
              <a:rPr lang="it-IT" dirty="0" smtClean="0">
                <a:solidFill>
                  <a:srgbClr val="FFFF00"/>
                </a:solidFill>
                <a:latin typeface="Comic Sans MS" pitchFamily="66" charset="0"/>
              </a:rPr>
              <a:t>Creazione e</a:t>
            </a:r>
          </a:p>
          <a:p>
            <a:r>
              <a:rPr lang="it-IT" dirty="0">
                <a:solidFill>
                  <a:srgbClr val="FFFF00"/>
                </a:solidFill>
                <a:latin typeface="Comic Sans MS" pitchFamily="66" charset="0"/>
              </a:rPr>
              <a:t>g</a:t>
            </a:r>
            <a:r>
              <a:rPr lang="it-IT" dirty="0" smtClean="0">
                <a:solidFill>
                  <a:srgbClr val="FFFF00"/>
                </a:solidFill>
                <a:latin typeface="Comic Sans MS" pitchFamily="66" charset="0"/>
              </a:rPr>
              <a:t>estione di documenti </a:t>
            </a:r>
          </a:p>
          <a:p>
            <a:r>
              <a:rPr lang="it-IT" dirty="0" smtClean="0">
                <a:solidFill>
                  <a:srgbClr val="FFFF00"/>
                </a:solidFill>
                <a:latin typeface="Comic Sans MS" pitchFamily="66" charset="0"/>
              </a:rPr>
              <a:t>di testo. </a:t>
            </a:r>
            <a:endParaRPr lang="it-IT" dirty="0">
              <a:solidFill>
                <a:srgbClr val="FFFF00"/>
              </a:solidFill>
              <a:latin typeface="Comic Sans MS" pitchFamily="66" charset="0"/>
            </a:endParaRPr>
          </a:p>
        </p:txBody>
      </p:sp>
      <p:cxnSp>
        <p:nvCxnSpPr>
          <p:cNvPr id="8" name="Connettore 2 7"/>
          <p:cNvCxnSpPr/>
          <p:nvPr/>
        </p:nvCxnSpPr>
        <p:spPr>
          <a:xfrm rot="5400000">
            <a:off x="2609004" y="1772045"/>
            <a:ext cx="1074431" cy="3656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CasellaDiTesto 8"/>
          <p:cNvSpPr txBox="1"/>
          <p:nvPr/>
        </p:nvSpPr>
        <p:spPr>
          <a:xfrm>
            <a:off x="4341255" y="2399828"/>
            <a:ext cx="2403222" cy="923330"/>
          </a:xfrm>
          <a:prstGeom prst="rect">
            <a:avLst/>
          </a:prstGeom>
          <a:noFill/>
        </p:spPr>
        <p:txBody>
          <a:bodyPr wrap="none" rtlCol="0">
            <a:spAutoFit/>
          </a:bodyPr>
          <a:lstStyle/>
          <a:p>
            <a:r>
              <a:rPr lang="it-IT" b="1" dirty="0" smtClean="0">
                <a:latin typeface="Comic Sans MS" pitchFamily="66" charset="0"/>
              </a:rPr>
              <a:t>MODULO </a:t>
            </a:r>
            <a:r>
              <a:rPr lang="it-IT" b="1" dirty="0" err="1" smtClean="0">
                <a:latin typeface="Comic Sans MS" pitchFamily="66" charset="0"/>
              </a:rPr>
              <a:t>3</a:t>
            </a:r>
            <a:r>
              <a:rPr lang="it-IT" b="1" dirty="0" smtClean="0">
                <a:latin typeface="Comic Sans MS" pitchFamily="66" charset="0"/>
              </a:rPr>
              <a:t>:</a:t>
            </a:r>
          </a:p>
          <a:p>
            <a:r>
              <a:rPr lang="it-IT" dirty="0" smtClean="0">
                <a:solidFill>
                  <a:srgbClr val="A3FF5E"/>
                </a:solidFill>
                <a:latin typeface="Comic Sans MS" pitchFamily="66" charset="0"/>
              </a:rPr>
              <a:t>Creazione e gestione</a:t>
            </a:r>
          </a:p>
          <a:p>
            <a:r>
              <a:rPr lang="it-IT" dirty="0">
                <a:solidFill>
                  <a:srgbClr val="A3FF5E"/>
                </a:solidFill>
                <a:latin typeface="Comic Sans MS" pitchFamily="66" charset="0"/>
              </a:rPr>
              <a:t>d</a:t>
            </a:r>
            <a:r>
              <a:rPr lang="it-IT" dirty="0" smtClean="0">
                <a:solidFill>
                  <a:srgbClr val="A3FF5E"/>
                </a:solidFill>
                <a:latin typeface="Comic Sans MS" pitchFamily="66" charset="0"/>
              </a:rPr>
              <a:t>i fogli di calcolo.</a:t>
            </a:r>
            <a:endParaRPr lang="it-IT" dirty="0">
              <a:solidFill>
                <a:srgbClr val="A3FF5E"/>
              </a:solidFill>
              <a:latin typeface="Comic Sans MS" pitchFamily="66" charset="0"/>
            </a:endParaRPr>
          </a:p>
        </p:txBody>
      </p:sp>
      <p:cxnSp>
        <p:nvCxnSpPr>
          <p:cNvPr id="11" name="Connettore 2 10"/>
          <p:cNvCxnSpPr/>
          <p:nvPr/>
        </p:nvCxnSpPr>
        <p:spPr>
          <a:xfrm rot="5400000">
            <a:off x="4422653" y="1882688"/>
            <a:ext cx="939725" cy="96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CasellaDiTesto 11"/>
          <p:cNvSpPr txBox="1"/>
          <p:nvPr/>
        </p:nvSpPr>
        <p:spPr>
          <a:xfrm>
            <a:off x="6209837" y="3551377"/>
            <a:ext cx="2545890" cy="1200329"/>
          </a:xfrm>
          <a:prstGeom prst="rect">
            <a:avLst/>
          </a:prstGeom>
          <a:noFill/>
        </p:spPr>
        <p:txBody>
          <a:bodyPr wrap="none" rtlCol="0">
            <a:spAutoFit/>
          </a:bodyPr>
          <a:lstStyle/>
          <a:p>
            <a:r>
              <a:rPr lang="it-IT" b="1" dirty="0" smtClean="0">
                <a:latin typeface="Comic Sans MS" pitchFamily="66" charset="0"/>
              </a:rPr>
              <a:t>MODULO </a:t>
            </a:r>
            <a:r>
              <a:rPr lang="it-IT" b="1" dirty="0" err="1" smtClean="0">
                <a:latin typeface="Comic Sans MS" pitchFamily="66" charset="0"/>
              </a:rPr>
              <a:t>4</a:t>
            </a:r>
            <a:r>
              <a:rPr lang="it-IT" b="1" dirty="0" smtClean="0">
                <a:latin typeface="Comic Sans MS" pitchFamily="66" charset="0"/>
              </a:rPr>
              <a:t>:</a:t>
            </a:r>
          </a:p>
          <a:p>
            <a:r>
              <a:rPr lang="it-IT" dirty="0" smtClean="0">
                <a:solidFill>
                  <a:srgbClr val="61FFFC"/>
                </a:solidFill>
                <a:latin typeface="Comic Sans MS" pitchFamily="66" charset="0"/>
              </a:rPr>
              <a:t>Realizzazione di </a:t>
            </a:r>
          </a:p>
          <a:p>
            <a:r>
              <a:rPr lang="it-IT" dirty="0">
                <a:solidFill>
                  <a:srgbClr val="61FFFC"/>
                </a:solidFill>
                <a:latin typeface="Comic Sans MS" pitchFamily="66" charset="0"/>
              </a:rPr>
              <a:t>s</a:t>
            </a:r>
            <a:r>
              <a:rPr lang="it-IT" dirty="0" smtClean="0">
                <a:solidFill>
                  <a:srgbClr val="61FFFC"/>
                </a:solidFill>
                <a:latin typeface="Comic Sans MS" pitchFamily="66" charset="0"/>
              </a:rPr>
              <a:t>emplici presentazioni</a:t>
            </a:r>
          </a:p>
          <a:p>
            <a:r>
              <a:rPr lang="it-IT" dirty="0" smtClean="0">
                <a:solidFill>
                  <a:srgbClr val="61FFFC"/>
                </a:solidFill>
                <a:latin typeface="Comic Sans MS" pitchFamily="66" charset="0"/>
              </a:rPr>
              <a:t>multimediali. </a:t>
            </a:r>
            <a:endParaRPr lang="it-IT" dirty="0">
              <a:solidFill>
                <a:srgbClr val="61FFFC"/>
              </a:solidFill>
              <a:latin typeface="Comic Sans MS" pitchFamily="66" charset="0"/>
            </a:endParaRPr>
          </a:p>
        </p:txBody>
      </p:sp>
      <p:cxnSp>
        <p:nvCxnSpPr>
          <p:cNvPr id="14" name="Connettore 2 13"/>
          <p:cNvCxnSpPr/>
          <p:nvPr/>
        </p:nvCxnSpPr>
        <p:spPr>
          <a:xfrm rot="16200000" flipH="1">
            <a:off x="5718853" y="2056828"/>
            <a:ext cx="1905521" cy="6271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CasellaDiTesto 14"/>
          <p:cNvSpPr txBox="1"/>
          <p:nvPr/>
        </p:nvSpPr>
        <p:spPr>
          <a:xfrm>
            <a:off x="7296783" y="1698565"/>
            <a:ext cx="1706607" cy="1200329"/>
          </a:xfrm>
          <a:prstGeom prst="rect">
            <a:avLst/>
          </a:prstGeom>
          <a:noFill/>
        </p:spPr>
        <p:txBody>
          <a:bodyPr wrap="square" rtlCol="0">
            <a:spAutoFit/>
          </a:bodyPr>
          <a:lstStyle/>
          <a:p>
            <a:r>
              <a:rPr lang="it-IT" b="1" dirty="0" smtClean="0">
                <a:latin typeface="Comic Sans MS" pitchFamily="66" charset="0"/>
              </a:rPr>
              <a:t>MODULO </a:t>
            </a:r>
            <a:r>
              <a:rPr lang="it-IT" b="1" dirty="0" err="1" smtClean="0">
                <a:latin typeface="Comic Sans MS" pitchFamily="66" charset="0"/>
              </a:rPr>
              <a:t>5</a:t>
            </a:r>
            <a:r>
              <a:rPr lang="it-IT" b="1" dirty="0" smtClean="0">
                <a:latin typeface="Comic Sans MS" pitchFamily="66" charset="0"/>
              </a:rPr>
              <a:t>:</a:t>
            </a:r>
          </a:p>
          <a:p>
            <a:r>
              <a:rPr lang="it-IT" dirty="0" smtClean="0">
                <a:solidFill>
                  <a:srgbClr val="FF2AED"/>
                </a:solidFill>
                <a:latin typeface="Comic Sans MS" pitchFamily="66" charset="0"/>
              </a:rPr>
              <a:t>Principi di </a:t>
            </a:r>
          </a:p>
          <a:p>
            <a:r>
              <a:rPr lang="it-IT" dirty="0" smtClean="0">
                <a:solidFill>
                  <a:srgbClr val="FF2AED"/>
                </a:solidFill>
                <a:latin typeface="Comic Sans MS" pitchFamily="66" charset="0"/>
              </a:rPr>
              <a:t>comunicazione</a:t>
            </a:r>
          </a:p>
          <a:p>
            <a:r>
              <a:rPr lang="it-IT" dirty="0">
                <a:solidFill>
                  <a:srgbClr val="FF2AED"/>
                </a:solidFill>
                <a:latin typeface="Comic Sans MS" pitchFamily="66" charset="0"/>
              </a:rPr>
              <a:t>i</a:t>
            </a:r>
            <a:r>
              <a:rPr lang="it-IT" dirty="0" smtClean="0">
                <a:solidFill>
                  <a:srgbClr val="FF2AED"/>
                </a:solidFill>
                <a:latin typeface="Comic Sans MS" pitchFamily="66" charset="0"/>
              </a:rPr>
              <a:t>n rete.</a:t>
            </a:r>
            <a:endParaRPr lang="it-IT" dirty="0">
              <a:solidFill>
                <a:srgbClr val="FF2AED"/>
              </a:solidFill>
              <a:latin typeface="Comic Sans MS" pitchFamily="66" charset="0"/>
            </a:endParaRPr>
          </a:p>
        </p:txBody>
      </p:sp>
      <p:cxnSp>
        <p:nvCxnSpPr>
          <p:cNvPr id="17" name="Connettore 2 16"/>
          <p:cNvCxnSpPr/>
          <p:nvPr/>
        </p:nvCxnSpPr>
        <p:spPr>
          <a:xfrm>
            <a:off x="7192440" y="1168057"/>
            <a:ext cx="615035" cy="5305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50" name="AutoShape 2" descr="Risultati immagini per scratc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052" name="AutoShape 4" descr="Risultati immagini per scratc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054" name="AutoShape 6" descr="Risultati immagini per scratc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20" name="Immagine 19" descr="download1.jpg"/>
          <p:cNvPicPr>
            <a:picLocks noChangeAspect="1"/>
          </p:cNvPicPr>
          <p:nvPr/>
        </p:nvPicPr>
        <p:blipFill>
          <a:blip r:embed="rId2"/>
          <a:stretch>
            <a:fillRect/>
          </a:stretch>
        </p:blipFill>
        <p:spPr>
          <a:xfrm>
            <a:off x="155575" y="3614037"/>
            <a:ext cx="1356625" cy="909450"/>
          </a:xfrm>
          <a:prstGeom prst="rect">
            <a:avLst/>
          </a:prstGeom>
        </p:spPr>
      </p:pic>
      <p:pic>
        <p:nvPicPr>
          <p:cNvPr id="21" name="Immagine 20" descr="download2.jpg"/>
          <p:cNvPicPr>
            <a:picLocks noChangeAspect="1"/>
          </p:cNvPicPr>
          <p:nvPr/>
        </p:nvPicPr>
        <p:blipFill>
          <a:blip r:embed="rId3"/>
          <a:stretch>
            <a:fillRect/>
          </a:stretch>
        </p:blipFill>
        <p:spPr>
          <a:xfrm>
            <a:off x="2402870" y="3974904"/>
            <a:ext cx="1121081" cy="1097165"/>
          </a:xfrm>
          <a:prstGeom prst="rect">
            <a:avLst/>
          </a:prstGeom>
        </p:spPr>
      </p:pic>
      <p:pic>
        <p:nvPicPr>
          <p:cNvPr id="22" name="Immagine 21" descr="download3.jpg"/>
          <p:cNvPicPr>
            <a:picLocks noChangeAspect="1"/>
          </p:cNvPicPr>
          <p:nvPr/>
        </p:nvPicPr>
        <p:blipFill>
          <a:blip r:embed="rId4"/>
          <a:stretch>
            <a:fillRect/>
          </a:stretch>
        </p:blipFill>
        <p:spPr>
          <a:xfrm>
            <a:off x="4624415" y="3323158"/>
            <a:ext cx="1102495" cy="1094487"/>
          </a:xfrm>
          <a:prstGeom prst="rect">
            <a:avLst/>
          </a:prstGeom>
        </p:spPr>
      </p:pic>
      <p:pic>
        <p:nvPicPr>
          <p:cNvPr id="23" name="Immagine 22" descr="download4.jpg"/>
          <p:cNvPicPr>
            <a:picLocks noChangeAspect="1"/>
          </p:cNvPicPr>
          <p:nvPr/>
        </p:nvPicPr>
        <p:blipFill>
          <a:blip r:embed="rId5"/>
          <a:stretch>
            <a:fillRect/>
          </a:stretch>
        </p:blipFill>
        <p:spPr>
          <a:xfrm>
            <a:off x="7807475" y="4523487"/>
            <a:ext cx="1067337" cy="916187"/>
          </a:xfrm>
          <a:prstGeom prst="rect">
            <a:avLst/>
          </a:prstGeom>
        </p:spPr>
      </p:pic>
      <p:pic>
        <p:nvPicPr>
          <p:cNvPr id="24" name="Immagine 23" descr="download5.jpg"/>
          <p:cNvPicPr>
            <a:picLocks noChangeAspect="1"/>
          </p:cNvPicPr>
          <p:nvPr/>
        </p:nvPicPr>
        <p:blipFill>
          <a:blip r:embed="rId6"/>
          <a:stretch>
            <a:fillRect/>
          </a:stretch>
        </p:blipFill>
        <p:spPr>
          <a:xfrm>
            <a:off x="7961419" y="2898894"/>
            <a:ext cx="1035639" cy="848530"/>
          </a:xfrm>
          <a:prstGeom prst="rect">
            <a:avLst/>
          </a:prstGeom>
        </p:spPr>
      </p:pic>
      <p:sp>
        <p:nvSpPr>
          <p:cNvPr id="27" name="Pagina iniziale 26">
            <a:hlinkClick r:id="" action="ppaction://hlinkshowjump?jump=firstslide" highlightClick="1"/>
          </p:cNvPr>
          <p:cNvSpPr/>
          <p:nvPr/>
        </p:nvSpPr>
        <p:spPr>
          <a:xfrm>
            <a:off x="7807475" y="468623"/>
            <a:ext cx="342612" cy="387971"/>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20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20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20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9" grpId="0"/>
      <p:bldP spid="12"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solidFill>
                  <a:srgbClr val="61FFFC"/>
                </a:solidFill>
                <a:latin typeface="Comic Sans MS" pitchFamily="66" charset="0"/>
              </a:rPr>
              <a:t>Le professoresse che vi seguiranno nel vostro percorso:</a:t>
            </a:r>
            <a:endParaRPr lang="it-IT" dirty="0">
              <a:solidFill>
                <a:srgbClr val="61FFFC"/>
              </a:solidFill>
              <a:latin typeface="Comic Sans MS" pitchFamily="66" charset="0"/>
            </a:endParaRPr>
          </a:p>
        </p:txBody>
      </p:sp>
      <p:pic>
        <p:nvPicPr>
          <p:cNvPr id="17410" name="Picture 2" descr="Z:\EIPASS materiali\loggia foto.JPG"/>
          <p:cNvPicPr>
            <a:picLocks noChangeAspect="1" noChangeArrowheads="1"/>
          </p:cNvPicPr>
          <p:nvPr/>
        </p:nvPicPr>
        <p:blipFill>
          <a:blip r:embed="rId2"/>
          <a:srcRect/>
          <a:stretch>
            <a:fillRect/>
          </a:stretch>
        </p:blipFill>
        <p:spPr bwMode="auto">
          <a:xfrm>
            <a:off x="643183" y="2396435"/>
            <a:ext cx="3990601" cy="2869368"/>
          </a:xfrm>
          <a:prstGeom prst="rect">
            <a:avLst/>
          </a:prstGeom>
          <a:noFill/>
        </p:spPr>
      </p:pic>
      <p:sp>
        <p:nvSpPr>
          <p:cNvPr id="6" name="CasellaDiTesto 5"/>
          <p:cNvSpPr txBox="1"/>
          <p:nvPr/>
        </p:nvSpPr>
        <p:spPr>
          <a:xfrm>
            <a:off x="1189569" y="5736046"/>
            <a:ext cx="2532185" cy="369332"/>
          </a:xfrm>
          <a:prstGeom prst="rect">
            <a:avLst/>
          </a:prstGeom>
          <a:noFill/>
        </p:spPr>
        <p:txBody>
          <a:bodyPr wrap="square" rtlCol="0">
            <a:spAutoFit/>
          </a:bodyPr>
          <a:lstStyle/>
          <a:p>
            <a:r>
              <a:rPr lang="it-IT" dirty="0" smtClean="0">
                <a:solidFill>
                  <a:srgbClr val="A3FF5E"/>
                </a:solidFill>
                <a:latin typeface="Comic Sans MS" pitchFamily="66" charset="0"/>
              </a:rPr>
              <a:t>La Prof. Erika Loggia</a:t>
            </a:r>
            <a:endParaRPr lang="it-IT" dirty="0">
              <a:solidFill>
                <a:srgbClr val="A3FF5E"/>
              </a:solidFill>
              <a:latin typeface="Comic Sans MS" pitchFamily="66" charset="0"/>
            </a:endParaRPr>
          </a:p>
        </p:txBody>
      </p:sp>
      <p:sp>
        <p:nvSpPr>
          <p:cNvPr id="17412" name="AutoShape 4" descr="Risultati immagini per Carla Vercello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 name="Immagine 9" descr="2016-02-02 15.06.10.jpg"/>
          <p:cNvPicPr>
            <a:picLocks noChangeAspect="1"/>
          </p:cNvPicPr>
          <p:nvPr/>
        </p:nvPicPr>
        <p:blipFill rotWithShape="1">
          <a:blip r:embed="rId3"/>
          <a:srcRect l="11769" r="11818"/>
          <a:stretch/>
        </p:blipFill>
        <p:spPr>
          <a:xfrm>
            <a:off x="5037242" y="2396435"/>
            <a:ext cx="3606953" cy="2869368"/>
          </a:xfrm>
          <a:prstGeom prst="rect">
            <a:avLst/>
          </a:prstGeom>
        </p:spPr>
      </p:pic>
      <p:sp>
        <p:nvSpPr>
          <p:cNvPr id="13" name="CasellaDiTesto 12"/>
          <p:cNvSpPr txBox="1"/>
          <p:nvPr/>
        </p:nvSpPr>
        <p:spPr>
          <a:xfrm>
            <a:off x="5543249" y="5736046"/>
            <a:ext cx="2900595" cy="369332"/>
          </a:xfrm>
          <a:prstGeom prst="rect">
            <a:avLst/>
          </a:prstGeom>
          <a:noFill/>
        </p:spPr>
        <p:txBody>
          <a:bodyPr wrap="square" rtlCol="0">
            <a:spAutoFit/>
          </a:bodyPr>
          <a:lstStyle/>
          <a:p>
            <a:r>
              <a:rPr lang="it-IT" dirty="0" smtClean="0">
                <a:solidFill>
                  <a:srgbClr val="FF2AED"/>
                </a:solidFill>
                <a:latin typeface="Comic Sans MS" pitchFamily="66" charset="0"/>
              </a:rPr>
              <a:t>La Prof. Carla </a:t>
            </a:r>
            <a:r>
              <a:rPr lang="it-IT" dirty="0" err="1" smtClean="0">
                <a:solidFill>
                  <a:srgbClr val="FF2AED"/>
                </a:solidFill>
                <a:latin typeface="Comic Sans MS" pitchFamily="66" charset="0"/>
              </a:rPr>
              <a:t>Vercellone</a:t>
            </a:r>
            <a:endParaRPr lang="it-IT" dirty="0">
              <a:solidFill>
                <a:srgbClr val="FF2AED"/>
              </a:solidFill>
              <a:latin typeface="Comic Sans MS" pitchFamily="66" charset="0"/>
            </a:endParaRP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4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80">
                                          <p:stCondLst>
                                            <p:cond delay="0"/>
                                          </p:stCondLst>
                                        </p:cTn>
                                        <p:tgtEl>
                                          <p:spTgt spid="6"/>
                                        </p:tgtEl>
                                      </p:cBhvr>
                                    </p:animEffect>
                                    <p:anim calcmode="lin" valueType="num">
                                      <p:cBhvr>
                                        <p:cTn id="1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1" dur="26">
                                          <p:stCondLst>
                                            <p:cond delay="650"/>
                                          </p:stCondLst>
                                        </p:cTn>
                                        <p:tgtEl>
                                          <p:spTgt spid="6"/>
                                        </p:tgtEl>
                                      </p:cBhvr>
                                      <p:to x="100000" y="60000"/>
                                    </p:animScale>
                                    <p:animScale>
                                      <p:cBhvr>
                                        <p:cTn id="22" dur="166" decel="50000">
                                          <p:stCondLst>
                                            <p:cond delay="676"/>
                                          </p:stCondLst>
                                        </p:cTn>
                                        <p:tgtEl>
                                          <p:spTgt spid="6"/>
                                        </p:tgtEl>
                                      </p:cBhvr>
                                      <p:to x="100000" y="100000"/>
                                    </p:animScale>
                                    <p:animScale>
                                      <p:cBhvr>
                                        <p:cTn id="23" dur="26">
                                          <p:stCondLst>
                                            <p:cond delay="1312"/>
                                          </p:stCondLst>
                                        </p:cTn>
                                        <p:tgtEl>
                                          <p:spTgt spid="6"/>
                                        </p:tgtEl>
                                      </p:cBhvr>
                                      <p:to x="100000" y="80000"/>
                                    </p:animScale>
                                    <p:animScale>
                                      <p:cBhvr>
                                        <p:cTn id="24" dur="166" decel="50000">
                                          <p:stCondLst>
                                            <p:cond delay="1338"/>
                                          </p:stCondLst>
                                        </p:cTn>
                                        <p:tgtEl>
                                          <p:spTgt spid="6"/>
                                        </p:tgtEl>
                                      </p:cBhvr>
                                      <p:to x="100000" y="100000"/>
                                    </p:animScale>
                                    <p:animScale>
                                      <p:cBhvr>
                                        <p:cTn id="25" dur="26">
                                          <p:stCondLst>
                                            <p:cond delay="1642"/>
                                          </p:stCondLst>
                                        </p:cTn>
                                        <p:tgtEl>
                                          <p:spTgt spid="6"/>
                                        </p:tgtEl>
                                      </p:cBhvr>
                                      <p:to x="100000" y="90000"/>
                                    </p:animScale>
                                    <p:animScale>
                                      <p:cBhvr>
                                        <p:cTn id="26" dur="166" decel="50000">
                                          <p:stCondLst>
                                            <p:cond delay="1668"/>
                                          </p:stCondLst>
                                        </p:cTn>
                                        <p:tgtEl>
                                          <p:spTgt spid="6"/>
                                        </p:tgtEl>
                                      </p:cBhvr>
                                      <p:to x="100000" y="100000"/>
                                    </p:animScale>
                                    <p:animScale>
                                      <p:cBhvr>
                                        <p:cTn id="27" dur="26">
                                          <p:stCondLst>
                                            <p:cond delay="1808"/>
                                          </p:stCondLst>
                                        </p:cTn>
                                        <p:tgtEl>
                                          <p:spTgt spid="6"/>
                                        </p:tgtEl>
                                      </p:cBhvr>
                                      <p:to x="100000" y="95000"/>
                                    </p:animScale>
                                    <p:animScale>
                                      <p:cBhvr>
                                        <p:cTn id="28" dur="166" decel="50000">
                                          <p:stCondLst>
                                            <p:cond delay="1834"/>
                                          </p:stCondLst>
                                        </p:cTn>
                                        <p:tgtEl>
                                          <p:spTgt spid="6"/>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80">
                                          <p:stCondLst>
                                            <p:cond delay="0"/>
                                          </p:stCondLst>
                                        </p:cTn>
                                        <p:tgtEl>
                                          <p:spTgt spid="13"/>
                                        </p:tgtEl>
                                      </p:cBhvr>
                                    </p:animEffect>
                                    <p:anim calcmode="lin" valueType="num">
                                      <p:cBhvr>
                                        <p:cTn id="4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7" dur="26">
                                          <p:stCondLst>
                                            <p:cond delay="650"/>
                                          </p:stCondLst>
                                        </p:cTn>
                                        <p:tgtEl>
                                          <p:spTgt spid="13"/>
                                        </p:tgtEl>
                                      </p:cBhvr>
                                      <p:to x="100000" y="60000"/>
                                    </p:animScale>
                                    <p:animScale>
                                      <p:cBhvr>
                                        <p:cTn id="48" dur="166" decel="50000">
                                          <p:stCondLst>
                                            <p:cond delay="676"/>
                                          </p:stCondLst>
                                        </p:cTn>
                                        <p:tgtEl>
                                          <p:spTgt spid="13"/>
                                        </p:tgtEl>
                                      </p:cBhvr>
                                      <p:to x="100000" y="100000"/>
                                    </p:animScale>
                                    <p:animScale>
                                      <p:cBhvr>
                                        <p:cTn id="49" dur="26">
                                          <p:stCondLst>
                                            <p:cond delay="1312"/>
                                          </p:stCondLst>
                                        </p:cTn>
                                        <p:tgtEl>
                                          <p:spTgt spid="13"/>
                                        </p:tgtEl>
                                      </p:cBhvr>
                                      <p:to x="100000" y="80000"/>
                                    </p:animScale>
                                    <p:animScale>
                                      <p:cBhvr>
                                        <p:cTn id="50" dur="166" decel="50000">
                                          <p:stCondLst>
                                            <p:cond delay="1338"/>
                                          </p:stCondLst>
                                        </p:cTn>
                                        <p:tgtEl>
                                          <p:spTgt spid="13"/>
                                        </p:tgtEl>
                                      </p:cBhvr>
                                      <p:to x="100000" y="100000"/>
                                    </p:animScale>
                                    <p:animScale>
                                      <p:cBhvr>
                                        <p:cTn id="51" dur="26">
                                          <p:stCondLst>
                                            <p:cond delay="1642"/>
                                          </p:stCondLst>
                                        </p:cTn>
                                        <p:tgtEl>
                                          <p:spTgt spid="13"/>
                                        </p:tgtEl>
                                      </p:cBhvr>
                                      <p:to x="100000" y="90000"/>
                                    </p:animScale>
                                    <p:animScale>
                                      <p:cBhvr>
                                        <p:cTn id="52" dur="166" decel="50000">
                                          <p:stCondLst>
                                            <p:cond delay="1668"/>
                                          </p:stCondLst>
                                        </p:cTn>
                                        <p:tgtEl>
                                          <p:spTgt spid="13"/>
                                        </p:tgtEl>
                                      </p:cBhvr>
                                      <p:to x="100000" y="100000"/>
                                    </p:animScale>
                                    <p:animScale>
                                      <p:cBhvr>
                                        <p:cTn id="53" dur="26">
                                          <p:stCondLst>
                                            <p:cond delay="1808"/>
                                          </p:stCondLst>
                                        </p:cTn>
                                        <p:tgtEl>
                                          <p:spTgt spid="13"/>
                                        </p:tgtEl>
                                      </p:cBhvr>
                                      <p:to x="100000" y="95000"/>
                                    </p:animScale>
                                    <p:animScale>
                                      <p:cBhvr>
                                        <p:cTn id="54"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solidFill>
                  <a:srgbClr val="FF6600"/>
                </a:solidFill>
                <a:latin typeface="Comic Sans MS" pitchFamily="66" charset="0"/>
              </a:rPr>
              <a:t>Gli esaminatori che vi seguiranno durante gli esami:</a:t>
            </a:r>
            <a:endParaRPr lang="it-IT" dirty="0">
              <a:solidFill>
                <a:srgbClr val="FF6600"/>
              </a:solidFill>
              <a:latin typeface="Comic Sans MS" pitchFamily="66" charset="0"/>
            </a:endParaRPr>
          </a:p>
        </p:txBody>
      </p:sp>
      <p:pic>
        <p:nvPicPr>
          <p:cNvPr id="18434" name="Picture 2" descr="Z:\EIPASS materiali\foto grippo.jpg"/>
          <p:cNvPicPr>
            <a:picLocks noGrp="1" noChangeAspect="1" noChangeArrowheads="1"/>
          </p:cNvPicPr>
          <p:nvPr>
            <p:ph idx="1"/>
          </p:nvPr>
        </p:nvPicPr>
        <p:blipFill>
          <a:blip r:embed="rId2"/>
          <a:srcRect/>
          <a:stretch>
            <a:fillRect/>
          </a:stretch>
        </p:blipFill>
        <p:spPr bwMode="auto">
          <a:xfrm>
            <a:off x="-1" y="2384854"/>
            <a:ext cx="4239847" cy="3298494"/>
          </a:xfrm>
          <a:prstGeom prst="rect">
            <a:avLst/>
          </a:prstGeom>
          <a:noFill/>
        </p:spPr>
      </p:pic>
      <p:sp>
        <p:nvSpPr>
          <p:cNvPr id="5" name="CasellaDiTesto 4"/>
          <p:cNvSpPr txBox="1"/>
          <p:nvPr/>
        </p:nvSpPr>
        <p:spPr>
          <a:xfrm>
            <a:off x="963637" y="5894363"/>
            <a:ext cx="2595489" cy="369332"/>
          </a:xfrm>
          <a:prstGeom prst="rect">
            <a:avLst/>
          </a:prstGeom>
          <a:noFill/>
        </p:spPr>
        <p:txBody>
          <a:bodyPr wrap="square" rtlCol="0">
            <a:spAutoFit/>
          </a:bodyPr>
          <a:lstStyle/>
          <a:p>
            <a:r>
              <a:rPr lang="it-IT" dirty="0" smtClean="0">
                <a:solidFill>
                  <a:srgbClr val="61FFFC"/>
                </a:solidFill>
                <a:latin typeface="Comic Sans MS" pitchFamily="66" charset="0"/>
              </a:rPr>
              <a:t>Il Prof. Sandro Grippo</a:t>
            </a:r>
            <a:endParaRPr lang="it-IT" dirty="0">
              <a:solidFill>
                <a:srgbClr val="61FFFC"/>
              </a:solidFill>
              <a:latin typeface="Comic Sans MS" pitchFamily="66" charset="0"/>
            </a:endParaRPr>
          </a:p>
        </p:txBody>
      </p:sp>
      <p:sp>
        <p:nvSpPr>
          <p:cNvPr id="6" name="CasellaDiTesto 5"/>
          <p:cNvSpPr txBox="1"/>
          <p:nvPr/>
        </p:nvSpPr>
        <p:spPr>
          <a:xfrm>
            <a:off x="5296486" y="5894363"/>
            <a:ext cx="3390314" cy="369332"/>
          </a:xfrm>
          <a:prstGeom prst="rect">
            <a:avLst/>
          </a:prstGeom>
          <a:noFill/>
        </p:spPr>
        <p:txBody>
          <a:bodyPr wrap="square" rtlCol="0">
            <a:spAutoFit/>
          </a:bodyPr>
          <a:lstStyle/>
          <a:p>
            <a:r>
              <a:rPr lang="it-IT" dirty="0" smtClean="0">
                <a:solidFill>
                  <a:srgbClr val="FF6600"/>
                </a:solidFill>
                <a:latin typeface="Comic Sans MS" pitchFamily="66" charset="0"/>
              </a:rPr>
              <a:t>La maestra Claudia Francese</a:t>
            </a:r>
            <a:endParaRPr lang="it-IT" dirty="0">
              <a:solidFill>
                <a:srgbClr val="FF6600"/>
              </a:solidFill>
              <a:latin typeface="Comic Sans MS" pitchFamily="66" charset="0"/>
            </a:endParaRPr>
          </a:p>
        </p:txBody>
      </p:sp>
      <p:sp>
        <p:nvSpPr>
          <p:cNvPr id="7" name="Pagina iniziale 6">
            <a:hlinkClick r:id="" action="ppaction://hlinkshowjump?jump=firstslide" highlightClick="1"/>
          </p:cNvPr>
          <p:cNvSpPr/>
          <p:nvPr/>
        </p:nvSpPr>
        <p:spPr>
          <a:xfrm>
            <a:off x="8150087" y="1223652"/>
            <a:ext cx="342612" cy="387971"/>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8" name="Immagine 7" descr="francese claudia foto.jpg"/>
          <p:cNvPicPr>
            <a:picLocks noChangeAspect="1"/>
          </p:cNvPicPr>
          <p:nvPr/>
        </p:nvPicPr>
        <p:blipFill>
          <a:blip r:embed="rId3"/>
          <a:stretch>
            <a:fillRect/>
          </a:stretch>
        </p:blipFill>
        <p:spPr>
          <a:xfrm>
            <a:off x="4445000" y="2384854"/>
            <a:ext cx="4699000" cy="3298494"/>
          </a:xfrm>
          <a:prstGeom prst="rect">
            <a:avLst/>
          </a:prstGeom>
        </p:spPr>
      </p:pic>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1000" fill="hold"/>
                                        <p:tgtEl>
                                          <p:spTgt spid="18434"/>
                                        </p:tgtEl>
                                        <p:attrNameLst>
                                          <p:attrName>ppt_w</p:attrName>
                                        </p:attrNameLst>
                                      </p:cBhvr>
                                      <p:tavLst>
                                        <p:tav tm="0">
                                          <p:val>
                                            <p:fltVal val="0"/>
                                          </p:val>
                                        </p:tav>
                                        <p:tav tm="100000">
                                          <p:val>
                                            <p:strVal val="#ppt_w"/>
                                          </p:val>
                                        </p:tav>
                                      </p:tavLst>
                                    </p:anim>
                                    <p:anim calcmode="lin" valueType="num">
                                      <p:cBhvr>
                                        <p:cTn id="8" dur="1000" fill="hold"/>
                                        <p:tgtEl>
                                          <p:spTgt spid="18434"/>
                                        </p:tgtEl>
                                        <p:attrNameLst>
                                          <p:attrName>ppt_h</p:attrName>
                                        </p:attrNameLst>
                                      </p:cBhvr>
                                      <p:tavLst>
                                        <p:tav tm="0">
                                          <p:val>
                                            <p:fltVal val="0"/>
                                          </p:val>
                                        </p:tav>
                                        <p:tav tm="100000">
                                          <p:val>
                                            <p:strVal val="#ppt_h"/>
                                          </p:val>
                                        </p:tav>
                                      </p:tavLst>
                                    </p:anim>
                                    <p:anim calcmode="lin" valueType="num">
                                      <p:cBhvr>
                                        <p:cTn id="9" dur="1000" fill="hold"/>
                                        <p:tgtEl>
                                          <p:spTgt spid="1843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4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0.7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strVal val="#ppt_w*0.70"/>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animEffect transition="in" filter="fade">
                                      <p:cBhvr>
                                        <p:cTn id="3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FF00"/>
                </a:solidFill>
                <a:latin typeface="Comic Sans MS" pitchFamily="66" charset="0"/>
              </a:rPr>
              <a:t>ORARI e IMPEGNO</a:t>
            </a:r>
            <a:endParaRPr lang="it-IT" dirty="0">
              <a:solidFill>
                <a:srgbClr val="FFFF00"/>
              </a:solidFill>
              <a:latin typeface="Comic Sans MS" pitchFamily="66" charset="0"/>
            </a:endParaRPr>
          </a:p>
        </p:txBody>
      </p:sp>
      <p:sp>
        <p:nvSpPr>
          <p:cNvPr id="3" name="Segnaposto contenuto 2"/>
          <p:cNvSpPr>
            <a:spLocks noGrp="1"/>
          </p:cNvSpPr>
          <p:nvPr>
            <p:ph idx="1"/>
          </p:nvPr>
        </p:nvSpPr>
        <p:spPr>
          <a:xfrm>
            <a:off x="457200" y="1760805"/>
            <a:ext cx="8229600" cy="872625"/>
          </a:xfrm>
        </p:spPr>
        <p:txBody>
          <a:bodyPr>
            <a:normAutofit fontScale="92500" lnSpcReduction="20000"/>
          </a:bodyPr>
          <a:lstStyle/>
          <a:p>
            <a:pPr>
              <a:buNone/>
            </a:pPr>
            <a:r>
              <a:rPr lang="it-IT" sz="1800" dirty="0" smtClean="0">
                <a:solidFill>
                  <a:srgbClr val="FF6600"/>
                </a:solidFill>
                <a:latin typeface="Comic Sans MS" pitchFamily="66" charset="0"/>
              </a:rPr>
              <a:t>Verrà scelto un giorno alla settimana in cui ci si trova a scuola per fare lezione.</a:t>
            </a:r>
          </a:p>
          <a:p>
            <a:pPr>
              <a:buNone/>
            </a:pPr>
            <a:r>
              <a:rPr lang="it-IT" sz="1800" dirty="0" smtClean="0">
                <a:solidFill>
                  <a:srgbClr val="FF6600"/>
                </a:solidFill>
                <a:latin typeface="Comic Sans MS" pitchFamily="66" charset="0"/>
              </a:rPr>
              <a:t>Le lezioni durano due ore.</a:t>
            </a:r>
          </a:p>
          <a:p>
            <a:pPr>
              <a:buNone/>
            </a:pPr>
            <a:r>
              <a:rPr lang="it-IT" sz="1800" dirty="0" smtClean="0">
                <a:solidFill>
                  <a:srgbClr val="FF6600"/>
                </a:solidFill>
                <a:latin typeface="Comic Sans MS" pitchFamily="66" charset="0"/>
              </a:rPr>
              <a:t>In tutto ci saranno 10 lezioni e </a:t>
            </a:r>
            <a:r>
              <a:rPr lang="it-IT" sz="1800" dirty="0" err="1" smtClean="0">
                <a:solidFill>
                  <a:srgbClr val="FF6600"/>
                </a:solidFill>
                <a:latin typeface="Comic Sans MS" pitchFamily="66" charset="0"/>
              </a:rPr>
              <a:t>5</a:t>
            </a:r>
            <a:r>
              <a:rPr lang="it-IT" sz="1800" dirty="0" smtClean="0">
                <a:solidFill>
                  <a:srgbClr val="FF6600"/>
                </a:solidFill>
                <a:latin typeface="Comic Sans MS" pitchFamily="66" charset="0"/>
              </a:rPr>
              <a:t> esami (</a:t>
            </a:r>
            <a:r>
              <a:rPr lang="it-IT" sz="1800" dirty="0" err="1" smtClean="0">
                <a:solidFill>
                  <a:srgbClr val="FF6600"/>
                </a:solidFill>
                <a:latin typeface="Comic Sans MS" pitchFamily="66" charset="0"/>
              </a:rPr>
              <a:t>1</a:t>
            </a:r>
            <a:r>
              <a:rPr lang="it-IT" sz="1800" dirty="0" smtClean="0">
                <a:solidFill>
                  <a:srgbClr val="FF6600"/>
                </a:solidFill>
                <a:latin typeface="Comic Sans MS" pitchFamily="66" charset="0"/>
              </a:rPr>
              <a:t> per ogni modulo).</a:t>
            </a:r>
          </a:p>
          <a:p>
            <a:pPr>
              <a:buNone/>
            </a:pPr>
            <a:endParaRPr lang="it-IT" sz="1800" dirty="0" smtClean="0"/>
          </a:p>
          <a:p>
            <a:pPr>
              <a:buNone/>
            </a:pPr>
            <a:endParaRPr lang="it-IT" sz="1800" dirty="0" smtClean="0"/>
          </a:p>
          <a:p>
            <a:pPr>
              <a:buNone/>
            </a:pPr>
            <a:endParaRPr lang="it-IT" sz="1800" dirty="0"/>
          </a:p>
        </p:txBody>
      </p:sp>
      <p:pic>
        <p:nvPicPr>
          <p:cNvPr id="6" name="Immagine 5" descr="giphy.gif"/>
          <p:cNvPicPr>
            <a:picLocks noChangeAspect="1"/>
          </p:cNvPicPr>
          <p:nvPr/>
        </p:nvPicPr>
        <p:blipFill>
          <a:blip r:embed="rId2"/>
          <a:stretch>
            <a:fillRect/>
          </a:stretch>
        </p:blipFill>
        <p:spPr>
          <a:xfrm>
            <a:off x="1844454" y="2894231"/>
            <a:ext cx="4762500" cy="3562350"/>
          </a:xfrm>
          <a:prstGeom prst="rect">
            <a:avLst/>
          </a:prstGeom>
        </p:spPr>
      </p:pic>
      <p:sp>
        <p:nvSpPr>
          <p:cNvPr id="5" name="Pagina iniziale 4">
            <a:hlinkClick r:id="" action="ppaction://hlinkshowjump?jump=firstslide" highlightClick="1"/>
          </p:cNvPr>
          <p:cNvSpPr/>
          <p:nvPr/>
        </p:nvSpPr>
        <p:spPr>
          <a:xfrm>
            <a:off x="7962348" y="530087"/>
            <a:ext cx="331304" cy="331304"/>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0000"/>
                </a:solidFill>
                <a:latin typeface="Comic Sans MS"/>
                <a:cs typeface="Comic Sans MS"/>
              </a:rPr>
              <a:t>GLI</a:t>
            </a:r>
            <a:r>
              <a:rPr lang="it-IT" dirty="0" smtClean="0">
                <a:solidFill>
                  <a:srgbClr val="FF0000"/>
                </a:solidFill>
              </a:rPr>
              <a:t> </a:t>
            </a:r>
            <a:r>
              <a:rPr lang="it-IT" dirty="0" smtClean="0">
                <a:solidFill>
                  <a:srgbClr val="FF0000"/>
                </a:solidFill>
                <a:latin typeface="Comic Sans MS"/>
                <a:cs typeface="Comic Sans MS"/>
              </a:rPr>
              <a:t>ESAMI</a:t>
            </a:r>
            <a:endParaRPr lang="it-IT" dirty="0">
              <a:solidFill>
                <a:srgbClr val="FF0000"/>
              </a:solidFill>
              <a:latin typeface="Comic Sans MS"/>
              <a:cs typeface="Comic Sans MS"/>
            </a:endParaRPr>
          </a:p>
        </p:txBody>
      </p:sp>
      <p:sp>
        <p:nvSpPr>
          <p:cNvPr id="4" name="CasellaDiTesto 3"/>
          <p:cNvSpPr txBox="1"/>
          <p:nvPr/>
        </p:nvSpPr>
        <p:spPr>
          <a:xfrm>
            <a:off x="0" y="1417638"/>
            <a:ext cx="9144000" cy="1200329"/>
          </a:xfrm>
          <a:prstGeom prst="rect">
            <a:avLst/>
          </a:prstGeom>
          <a:noFill/>
        </p:spPr>
        <p:txBody>
          <a:bodyPr wrap="square" rtlCol="0">
            <a:spAutoFit/>
          </a:bodyPr>
          <a:lstStyle/>
          <a:p>
            <a:r>
              <a:rPr lang="it-IT" dirty="0" smtClean="0">
                <a:solidFill>
                  <a:srgbClr val="FFFF00"/>
                </a:solidFill>
                <a:latin typeface="Comic Sans MS" pitchFamily="66" charset="0"/>
              </a:rPr>
              <a:t>Alla fine di ogni modulo (due lezioni), c’è un esame (che avverrà nell’aula di informatica della scuola), per il quale vi potrete preparare anche attraverso le esercitazioni presenti sulla piattaforma DIDASKO, alla quale si accede attraverso la tessera Ei-Card fornita dai professori all’inizio del percorso.</a:t>
            </a:r>
            <a:endParaRPr lang="it-IT" dirty="0">
              <a:solidFill>
                <a:srgbClr val="FFFF00"/>
              </a:solidFill>
              <a:latin typeface="Comic Sans MS" pitchFamily="66" charset="0"/>
            </a:endParaRPr>
          </a:p>
        </p:txBody>
      </p:sp>
      <p:pic>
        <p:nvPicPr>
          <p:cNvPr id="5" name="Immagine 4"/>
          <p:cNvPicPr>
            <a:picLocks noChangeAspect="1"/>
          </p:cNvPicPr>
          <p:nvPr/>
        </p:nvPicPr>
        <p:blipFill>
          <a:blip r:embed="rId2"/>
          <a:stretch>
            <a:fillRect/>
          </a:stretch>
        </p:blipFill>
        <p:spPr>
          <a:xfrm>
            <a:off x="793943" y="2864915"/>
            <a:ext cx="3747389" cy="2407879"/>
          </a:xfrm>
          <a:prstGeom prst="rect">
            <a:avLst/>
          </a:prstGeom>
        </p:spPr>
      </p:pic>
      <p:sp>
        <p:nvSpPr>
          <p:cNvPr id="6" name="CasellaDiTesto 5"/>
          <p:cNvSpPr txBox="1"/>
          <p:nvPr/>
        </p:nvSpPr>
        <p:spPr>
          <a:xfrm>
            <a:off x="0" y="5731019"/>
            <a:ext cx="5291806" cy="861774"/>
          </a:xfrm>
          <a:prstGeom prst="rect">
            <a:avLst/>
          </a:prstGeom>
          <a:noFill/>
        </p:spPr>
        <p:txBody>
          <a:bodyPr wrap="square" rtlCol="0">
            <a:spAutoFit/>
          </a:bodyPr>
          <a:lstStyle/>
          <a:p>
            <a:r>
              <a:rPr lang="it-IT" sz="1600" dirty="0" smtClean="0">
                <a:solidFill>
                  <a:srgbClr val="61FFFC"/>
                </a:solidFill>
                <a:latin typeface="Comic Sans MS"/>
                <a:cs typeface="Comic Sans MS"/>
              </a:rPr>
              <a:t>“E se non si passa l’esame???”</a:t>
            </a:r>
          </a:p>
          <a:p>
            <a:r>
              <a:rPr lang="it-IT" sz="1600" dirty="0" smtClean="0">
                <a:solidFill>
                  <a:srgbClr val="61FFFC"/>
                </a:solidFill>
                <a:latin typeface="Comic Sans MS"/>
                <a:cs typeface="Comic Sans MS"/>
              </a:rPr>
              <a:t>“È possibile ridarlo acquistando un credito aggiuntivo!” </a:t>
            </a:r>
          </a:p>
          <a:p>
            <a:endParaRPr lang="it-IT" dirty="0">
              <a:latin typeface="Comic Sans MS"/>
              <a:cs typeface="Comic Sans MS"/>
            </a:endParaRPr>
          </a:p>
        </p:txBody>
      </p:sp>
      <p:sp>
        <p:nvSpPr>
          <p:cNvPr id="7" name="CasellaDiTesto 6"/>
          <p:cNvSpPr txBox="1"/>
          <p:nvPr/>
        </p:nvSpPr>
        <p:spPr>
          <a:xfrm>
            <a:off x="4993540" y="3040516"/>
            <a:ext cx="4150460" cy="923330"/>
          </a:xfrm>
          <a:prstGeom prst="rect">
            <a:avLst/>
          </a:prstGeom>
          <a:noFill/>
        </p:spPr>
        <p:txBody>
          <a:bodyPr wrap="square" rtlCol="0">
            <a:spAutoFit/>
          </a:bodyPr>
          <a:lstStyle/>
          <a:p>
            <a:r>
              <a:rPr lang="it-IT" dirty="0" smtClean="0">
                <a:solidFill>
                  <a:srgbClr val="A3FF5E"/>
                </a:solidFill>
                <a:latin typeface="Comic Sans MS"/>
                <a:cs typeface="Comic Sans MS"/>
              </a:rPr>
              <a:t>Per poter passare l’esame bisogna rispondere correttamente almeno al 75% delle domande (20 in 30 minuti).</a:t>
            </a:r>
            <a:endParaRPr lang="it-IT" dirty="0">
              <a:solidFill>
                <a:srgbClr val="A3FF5E"/>
              </a:solidFill>
              <a:latin typeface="Comic Sans MS"/>
              <a:cs typeface="Comic Sans MS"/>
            </a:endParaRPr>
          </a:p>
        </p:txBody>
      </p:sp>
      <p:sp>
        <p:nvSpPr>
          <p:cNvPr id="10" name="Pagina iniziale 9">
            <a:hlinkClick r:id="" action="ppaction://hlinkshowjump?jump=firstslide" highlightClick="1"/>
          </p:cNvPr>
          <p:cNvSpPr/>
          <p:nvPr/>
        </p:nvSpPr>
        <p:spPr>
          <a:xfrm>
            <a:off x="7418149" y="394497"/>
            <a:ext cx="384859" cy="356010"/>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come-condiviedere-gif-animate-sui-social-minion-felici.gif"/>
          <p:cNvPicPr>
            <a:picLocks noChangeAspect="1"/>
          </p:cNvPicPr>
          <p:nvPr/>
        </p:nvPicPr>
        <p:blipFill>
          <a:blip r:embed="rId3"/>
          <a:stretch>
            <a:fillRect/>
          </a:stretch>
        </p:blipFill>
        <p:spPr>
          <a:xfrm>
            <a:off x="5291806" y="4132672"/>
            <a:ext cx="3717494" cy="2583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1" name="CasellaDiTesto 10"/>
          <p:cNvSpPr txBox="1"/>
          <p:nvPr/>
        </p:nvSpPr>
        <p:spPr>
          <a:xfrm>
            <a:off x="-1" y="62339"/>
            <a:ext cx="9144000" cy="954107"/>
          </a:xfrm>
          <a:prstGeom prst="rect">
            <a:avLst/>
          </a:prstGeom>
          <a:noFill/>
        </p:spPr>
        <p:txBody>
          <a:bodyPr wrap="square" rtlCol="0">
            <a:spAutoFit/>
          </a:bodyPr>
          <a:lstStyle/>
          <a:p>
            <a:r>
              <a:rPr lang="it-IT" sz="2800" dirty="0" smtClean="0">
                <a:solidFill>
                  <a:srgbClr val="FF2AED"/>
                </a:solidFill>
              </a:rPr>
              <a:t>             </a:t>
            </a:r>
            <a:r>
              <a:rPr lang="it-IT" sz="2800" dirty="0" smtClean="0">
                <a:solidFill>
                  <a:srgbClr val="FF0000"/>
                </a:solidFill>
                <a:latin typeface="Comic Sans MS" pitchFamily="66" charset="0"/>
              </a:rPr>
              <a:t>CERTO, BISOGNA IMPEGNARSI, STARE ATTENTI DURANTE LE LEZIONI E </a:t>
            </a:r>
            <a:r>
              <a:rPr lang="it-IT" sz="2800" dirty="0" err="1" smtClean="0">
                <a:solidFill>
                  <a:srgbClr val="FF0000"/>
                </a:solidFill>
                <a:latin typeface="Comic Sans MS" pitchFamily="66" charset="0"/>
              </a:rPr>
              <a:t>STUDIARE…</a:t>
            </a:r>
            <a:endParaRPr lang="it-IT" sz="2800" dirty="0">
              <a:solidFill>
                <a:srgbClr val="FF0000"/>
              </a:solidFill>
              <a:latin typeface="Comic Sans MS" pitchFamily="66" charset="0"/>
            </a:endParaRPr>
          </a:p>
        </p:txBody>
      </p:sp>
      <p:sp>
        <p:nvSpPr>
          <p:cNvPr id="13" name="CasellaDiTesto 12"/>
          <p:cNvSpPr txBox="1"/>
          <p:nvPr/>
        </p:nvSpPr>
        <p:spPr>
          <a:xfrm>
            <a:off x="3587260" y="1350498"/>
            <a:ext cx="1800665" cy="1200329"/>
          </a:xfrm>
          <a:prstGeom prst="rect">
            <a:avLst/>
          </a:prstGeom>
          <a:noFill/>
        </p:spPr>
        <p:txBody>
          <a:bodyPr wrap="square" rtlCol="0">
            <a:spAutoFit/>
          </a:bodyPr>
          <a:lstStyle/>
          <a:p>
            <a:r>
              <a:rPr lang="it-IT" sz="7200" b="1" dirty="0" smtClean="0">
                <a:solidFill>
                  <a:srgbClr val="A3FF5E"/>
                </a:solidFill>
                <a:latin typeface="Comic Sans MS" pitchFamily="66" charset="0"/>
              </a:rPr>
              <a:t>MA</a:t>
            </a:r>
            <a:endParaRPr lang="it-IT" sz="7200" b="1" dirty="0">
              <a:solidFill>
                <a:srgbClr val="A3FF5E"/>
              </a:solidFill>
              <a:latin typeface="Comic Sans MS" pitchFamily="66" charset="0"/>
            </a:endParaRPr>
          </a:p>
        </p:txBody>
      </p:sp>
      <p:pic>
        <p:nvPicPr>
          <p:cNvPr id="16386" name="Picture 2" descr="http://www.gifmania.it/Gif-Animate-Emoticon/Immagini-Animate-Gruppo-Di-Smiley/Gruppo-Di-Smiley-82505.gif"/>
          <p:cNvPicPr>
            <a:picLocks noChangeAspect="1" noChangeArrowheads="1" noCrop="1"/>
          </p:cNvPicPr>
          <p:nvPr/>
        </p:nvPicPr>
        <p:blipFill>
          <a:blip r:embed="rId2"/>
          <a:srcRect/>
          <a:stretch>
            <a:fillRect/>
          </a:stretch>
        </p:blipFill>
        <p:spPr bwMode="auto">
          <a:xfrm>
            <a:off x="3119291" y="4370695"/>
            <a:ext cx="2676525" cy="2238376"/>
          </a:xfrm>
          <a:prstGeom prst="rect">
            <a:avLst/>
          </a:prstGeom>
          <a:noFill/>
        </p:spPr>
      </p:pic>
      <p:sp>
        <p:nvSpPr>
          <p:cNvPr id="8" name="CasellaDiTesto 7"/>
          <p:cNvSpPr txBox="1"/>
          <p:nvPr/>
        </p:nvSpPr>
        <p:spPr>
          <a:xfrm>
            <a:off x="-3" y="3170366"/>
            <a:ext cx="9144002" cy="1200329"/>
          </a:xfrm>
          <a:prstGeom prst="rect">
            <a:avLst/>
          </a:prstGeom>
          <a:noFill/>
        </p:spPr>
        <p:txBody>
          <a:bodyPr wrap="square" rtlCol="0">
            <a:spAutoFit/>
          </a:bodyPr>
          <a:lstStyle/>
          <a:p>
            <a:r>
              <a:rPr lang="it-IT" sz="3200" dirty="0" smtClean="0"/>
              <a:t>   </a:t>
            </a:r>
            <a:r>
              <a:rPr lang="it-IT" sz="3600" dirty="0" smtClean="0">
                <a:solidFill>
                  <a:srgbClr val="61FFFC"/>
                </a:solidFill>
              </a:rPr>
              <a:t>È UN’ESPERIENZA DIVERTENTE, INTERESSANTE</a:t>
            </a:r>
          </a:p>
          <a:p>
            <a:r>
              <a:rPr lang="it-IT" sz="3600" dirty="0" smtClean="0">
                <a:solidFill>
                  <a:srgbClr val="61FFFC"/>
                </a:solidFill>
              </a:rPr>
              <a:t>                         E COINVOLGENTE!!!</a:t>
            </a:r>
            <a:endParaRPr lang="it-IT" sz="3600" dirty="0">
              <a:solidFill>
                <a:srgbClr val="61FFFC"/>
              </a:solidFill>
            </a:endParaRPr>
          </a:p>
        </p:txBody>
      </p:sp>
      <p:pic>
        <p:nvPicPr>
          <p:cNvPr id="10" name="Immagine 9" descr="sweating_80_anim_gif.gif"/>
          <p:cNvPicPr>
            <a:picLocks noChangeAspect="1"/>
          </p:cNvPicPr>
          <p:nvPr/>
        </p:nvPicPr>
        <p:blipFill>
          <a:blip r:embed="rId3"/>
          <a:stretch>
            <a:fillRect/>
          </a:stretch>
        </p:blipFill>
        <p:spPr>
          <a:xfrm>
            <a:off x="7081398" y="1136649"/>
            <a:ext cx="1404733" cy="1414178"/>
          </a:xfrm>
          <a:prstGeom prst="rect">
            <a:avLst/>
          </a:prstGeom>
        </p:spPr>
      </p:pic>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 from="(-#ppt_w/2)" to="(#ppt_x)" calcmode="lin" valueType="num">
                                      <p:cBhvr>
                                        <p:cTn id="7" dur="600" fill="hold">
                                          <p:stCondLst>
                                            <p:cond delay="0"/>
                                          </p:stCondLst>
                                        </p:cTn>
                                        <p:tgtEl>
                                          <p:spTgt spid="11"/>
                                        </p:tgtEl>
                                        <p:attrNameLst>
                                          <p:attrName>ppt_x</p:attrName>
                                        </p:attrNameLst>
                                      </p:cBhvr>
                                    </p:anim>
                                    <p:anim from="0" to="-1.0" calcmode="lin" valueType="num">
                                      <p:cBhvr>
                                        <p:cTn id="8" dur="200" decel="50000" autoRev="1" fill="hold">
                                          <p:stCondLst>
                                            <p:cond delay="600"/>
                                          </p:stCondLst>
                                        </p:cTn>
                                        <p:tgtEl>
                                          <p:spTgt spid="11"/>
                                        </p:tgtEl>
                                        <p:attrNameLst>
                                          <p:attrName>xshear</p:attrName>
                                        </p:attrNameLst>
                                      </p:cBhvr>
                                    </p:anim>
                                    <p:animScale>
                                      <p:cBhvr>
                                        <p:cTn id="9" dur="200" decel="100000" autoRev="1" fill="hold">
                                          <p:stCondLst>
                                            <p:cond delay="600"/>
                                          </p:stCondLst>
                                        </p:cTn>
                                        <p:tgtEl>
                                          <p:spTgt spid="11"/>
                                        </p:tgtEl>
                                      </p:cBhvr>
                                      <p:from x="100000" y="100000"/>
                                      <p:to x="80000" y="100000"/>
                                    </p:animScale>
                                    <p:anim by="(#ppt_h/3+#ppt_w*0.1)" calcmode="lin" valueType="num">
                                      <p:cBhvr additive="sum">
                                        <p:cTn id="10" dur="200" decel="100000" autoRev="1" fill="hold">
                                          <p:stCondLst>
                                            <p:cond delay="600"/>
                                          </p:stCondLst>
                                        </p:cTn>
                                        <p:tgtEl>
                                          <p:spTgt spid="11"/>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5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70" decel="100000"/>
                                        <p:tgtEl>
                                          <p:spTgt spid="10"/>
                                        </p:tgtEl>
                                      </p:cBhvr>
                                    </p:animEffect>
                                    <p:animScale>
                                      <p:cBhvr>
                                        <p:cTn id="16" dur="770" decel="100000"/>
                                        <p:tgtEl>
                                          <p:spTgt spid="10"/>
                                        </p:tgtEl>
                                      </p:cBhvr>
                                      <p:from x="10000" y="10000"/>
                                      <p:to x="200000" y="450000"/>
                                    </p:animScale>
                                    <p:animScale>
                                      <p:cBhvr>
                                        <p:cTn id="17" dur="1230" accel="100000" fill="hold">
                                          <p:stCondLst>
                                            <p:cond delay="770"/>
                                          </p:stCondLst>
                                        </p:cTn>
                                        <p:tgtEl>
                                          <p:spTgt spid="10"/>
                                        </p:tgtEl>
                                      </p:cBhvr>
                                      <p:from x="200000" y="450000"/>
                                      <p:to x="100000" y="100000"/>
                                    </p:animScale>
                                    <p:set>
                                      <p:cBhvr>
                                        <p:cTn id="18" dur="770" fill="hold"/>
                                        <p:tgtEl>
                                          <p:spTgt spid="10"/>
                                        </p:tgtEl>
                                        <p:attrNameLst>
                                          <p:attrName>ppt_x</p:attrName>
                                        </p:attrNameLst>
                                      </p:cBhvr>
                                      <p:to>
                                        <p:strVal val="(0.5)"/>
                                      </p:to>
                                    </p:set>
                                    <p:anim from="(0.5)" to="(#ppt_x)" calcmode="lin" valueType="num">
                                      <p:cBhvr>
                                        <p:cTn id="19" dur="1230" accel="100000" fill="hold">
                                          <p:stCondLst>
                                            <p:cond delay="770"/>
                                          </p:stCondLst>
                                        </p:cTn>
                                        <p:tgtEl>
                                          <p:spTgt spid="10"/>
                                        </p:tgtEl>
                                        <p:attrNameLst>
                                          <p:attrName>ppt_x</p:attrName>
                                        </p:attrNameLst>
                                      </p:cBhvr>
                                    </p:anim>
                                    <p:set>
                                      <p:cBhvr>
                                        <p:cTn id="20" dur="770" fill="hold"/>
                                        <p:tgtEl>
                                          <p:spTgt spid="10"/>
                                        </p:tgtEl>
                                        <p:attrNameLst>
                                          <p:attrName>ppt_y</p:attrName>
                                        </p:attrNameLst>
                                      </p:cBhvr>
                                      <p:to>
                                        <p:strVal val="(#ppt_y+0.4)"/>
                                      </p:to>
                                    </p:set>
                                    <p:anim from="(#ppt_y+0.4)" to="(#ppt_y)" calcmode="lin" valueType="num">
                                      <p:cBhvr>
                                        <p:cTn id="21" dur="1230" accel="100000" fill="hold">
                                          <p:stCondLst>
                                            <p:cond delay="770"/>
                                          </p:stCondLst>
                                        </p:cTn>
                                        <p:tgtEl>
                                          <p:spTgt spid="10"/>
                                        </p:tgtEl>
                                        <p:attrNameLst>
                                          <p:attrName>ppt_y</p:attrName>
                                        </p:attrNameLst>
                                      </p:cBhvr>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30" presetClass="entr" presetSubtype="0" fill="hold" grpId="1"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800" decel="100000"/>
                                        <p:tgtEl>
                                          <p:spTgt spid="8"/>
                                        </p:tgtEl>
                                      </p:cBhvr>
                                    </p:animEffect>
                                    <p:anim calcmode="lin" valueType="num">
                                      <p:cBhvr>
                                        <p:cTn id="32" dur="800" decel="100000" fill="hold"/>
                                        <p:tgtEl>
                                          <p:spTgt spid="8"/>
                                        </p:tgtEl>
                                        <p:attrNameLst>
                                          <p:attrName>style.rotation</p:attrName>
                                        </p:attrNameLst>
                                      </p:cBhvr>
                                      <p:tavLst>
                                        <p:tav tm="0">
                                          <p:val>
                                            <p:fltVal val="-90"/>
                                          </p:val>
                                        </p:tav>
                                        <p:tav tm="100000">
                                          <p:val>
                                            <p:fltVal val="0"/>
                                          </p:val>
                                        </p:tav>
                                      </p:tavLst>
                                    </p:anim>
                                    <p:anim calcmode="lin" valueType="num">
                                      <p:cBhvr>
                                        <p:cTn id="33" dur="800" decel="100000" fill="hold"/>
                                        <p:tgtEl>
                                          <p:spTgt spid="8"/>
                                        </p:tgtEl>
                                        <p:attrNameLst>
                                          <p:attrName>ppt_x</p:attrName>
                                        </p:attrNameLst>
                                      </p:cBhvr>
                                      <p:tavLst>
                                        <p:tav tm="0">
                                          <p:val>
                                            <p:strVal val="#ppt_x+0.4"/>
                                          </p:val>
                                        </p:tav>
                                        <p:tav tm="100000">
                                          <p:val>
                                            <p:strVal val="#ppt_x-0.05"/>
                                          </p:val>
                                        </p:tav>
                                      </p:tavLst>
                                    </p:anim>
                                    <p:anim calcmode="lin" valueType="num">
                                      <p:cBhvr>
                                        <p:cTn id="34" dur="800" decel="100000" fill="hold"/>
                                        <p:tgtEl>
                                          <p:spTgt spid="8"/>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5" presetClass="entr" presetSubtype="0" fill="hold" nodeType="clickEffect">
                                  <p:stCondLst>
                                    <p:cond delay="0"/>
                                  </p:stCondLst>
                                  <p:childTnLst>
                                    <p:set>
                                      <p:cBhvr>
                                        <p:cTn id="40" dur="1" fill="hold">
                                          <p:stCondLst>
                                            <p:cond delay="0"/>
                                          </p:stCondLst>
                                        </p:cTn>
                                        <p:tgtEl>
                                          <p:spTgt spid="16386"/>
                                        </p:tgtEl>
                                        <p:attrNameLst>
                                          <p:attrName>style.visibility</p:attrName>
                                        </p:attrNameLst>
                                      </p:cBhvr>
                                      <p:to>
                                        <p:strVal val="visible"/>
                                      </p:to>
                                    </p:set>
                                    <p:anim calcmode="lin" valueType="num">
                                      <p:cBhvr>
                                        <p:cTn id="41" dur="1000" fill="hold"/>
                                        <p:tgtEl>
                                          <p:spTgt spid="16386"/>
                                        </p:tgtEl>
                                        <p:attrNameLst>
                                          <p:attrName>ppt_w</p:attrName>
                                        </p:attrNameLst>
                                      </p:cBhvr>
                                      <p:tavLst>
                                        <p:tav tm="0">
                                          <p:val>
                                            <p:fltVal val="0"/>
                                          </p:val>
                                        </p:tav>
                                        <p:tav tm="100000">
                                          <p:val>
                                            <p:strVal val="#ppt_w"/>
                                          </p:val>
                                        </p:tav>
                                      </p:tavLst>
                                    </p:anim>
                                    <p:anim calcmode="lin" valueType="num">
                                      <p:cBhvr>
                                        <p:cTn id="42" dur="1000" fill="hold"/>
                                        <p:tgtEl>
                                          <p:spTgt spid="16386"/>
                                        </p:tgtEl>
                                        <p:attrNameLst>
                                          <p:attrName>ppt_h</p:attrName>
                                        </p:attrNameLst>
                                      </p:cBhvr>
                                      <p:tavLst>
                                        <p:tav tm="0">
                                          <p:val>
                                            <p:fltVal val="0"/>
                                          </p:val>
                                        </p:tav>
                                        <p:tav tm="100000">
                                          <p:val>
                                            <p:strVal val="#ppt_h"/>
                                          </p:val>
                                        </p:tav>
                                      </p:tavLst>
                                    </p:anim>
                                    <p:anim calcmode="lin" valueType="num">
                                      <p:cBhvr>
                                        <p:cTn id="43" dur="1000" fill="hold"/>
                                        <p:tgtEl>
                                          <p:spTgt spid="16386"/>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638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P spid="13" grpId="0"/>
      <p:bldP spid="8" grpId="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450</TotalTime>
  <Words>322</Words>
  <Application>Microsoft Office PowerPoint</Application>
  <PresentationFormat>Presentazione su schermo (4:3)</PresentationFormat>
  <Paragraphs>56</Paragraphs>
  <Slides>8</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8</vt:i4>
      </vt:variant>
    </vt:vector>
  </HeadingPairs>
  <TitlesOfParts>
    <vt:vector size="12" baseType="lpstr">
      <vt:lpstr>Arial</vt:lpstr>
      <vt:lpstr>Calibri</vt:lpstr>
      <vt:lpstr>Comic Sans MS</vt:lpstr>
      <vt:lpstr>Tema di Office</vt:lpstr>
      <vt:lpstr>EIPASS JUNIOR</vt:lpstr>
      <vt:lpstr>CHE COS’È?</vt:lpstr>
      <vt:lpstr>COSA IMPARERETE</vt:lpstr>
      <vt:lpstr>Le professoresse che vi seguiranno nel vostro percorso:</vt:lpstr>
      <vt:lpstr>Gli esaminatori che vi seguiranno durante gli esami:</vt:lpstr>
      <vt:lpstr>ORARI e IMPEGNO</vt:lpstr>
      <vt:lpstr>GLI ESAMI</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EIPASS JUNIOR</dc:title>
  <dc:creator>Sandro Angotti</dc:creator>
  <cp:lastModifiedBy>Casa</cp:lastModifiedBy>
  <cp:revision>25</cp:revision>
  <dcterms:created xsi:type="dcterms:W3CDTF">2016-03-01T19:26:30Z</dcterms:created>
  <dcterms:modified xsi:type="dcterms:W3CDTF">2016-03-13T16:03:19Z</dcterms:modified>
</cp:coreProperties>
</file>