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A145-46F0-4F25-9B1F-8BA0485E7737}" type="datetimeFigureOut">
              <a:rPr lang="it-IT" smtClean="0"/>
              <a:t>15/04/2013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CDB1-E799-4A1C-82B7-98AEB8469E4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0070C0"/>
                </a:solidFill>
              </a:rPr>
              <a:t>PROGETTO </a:t>
            </a:r>
            <a:br>
              <a:rPr lang="it-IT" b="1" i="1" dirty="0" smtClean="0">
                <a:solidFill>
                  <a:srgbClr val="0070C0"/>
                </a:solidFill>
              </a:rPr>
            </a:br>
            <a:r>
              <a:rPr lang="it-IT" b="1" i="1" dirty="0" smtClean="0">
                <a:solidFill>
                  <a:srgbClr val="0070C0"/>
                </a:solidFill>
              </a:rPr>
              <a:t>“ALFABETIZZAZIONE MOTORIA”</a:t>
            </a:r>
            <a:endParaRPr lang="it-IT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9144000" cy="4572032"/>
          </a:xfr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70C0"/>
                </a:solidFill>
              </a:rPr>
              <a:t>Anche nel corrente anno scolastico MIUR e CONI confermano la prosecuzione della 3^ annualità </a:t>
            </a:r>
            <a:r>
              <a:rPr lang="it-IT" sz="1800" dirty="0" smtClean="0">
                <a:solidFill>
                  <a:srgbClr val="0070C0"/>
                </a:solidFill>
              </a:rPr>
              <a:t>di sperimentazione </a:t>
            </a:r>
            <a:r>
              <a:rPr lang="it-IT" sz="1800" dirty="0">
                <a:solidFill>
                  <a:srgbClr val="0070C0"/>
                </a:solidFill>
              </a:rPr>
              <a:t>del progetto di </a:t>
            </a:r>
            <a:r>
              <a:rPr lang="it-IT" sz="1800" i="1" dirty="0">
                <a:solidFill>
                  <a:srgbClr val="0070C0"/>
                </a:solidFill>
              </a:rPr>
              <a:t>Alfabetizzazione Motoria.</a:t>
            </a:r>
          </a:p>
          <a:p>
            <a:r>
              <a:rPr lang="it-IT" sz="1800" dirty="0">
                <a:solidFill>
                  <a:srgbClr val="0070C0"/>
                </a:solidFill>
              </a:rPr>
              <a:t>L’Alfabetizzazione Motoria è un progetto rivolto a tutti gli alunni e gli insegnanti della scuola</a:t>
            </a:r>
          </a:p>
          <a:p>
            <a:r>
              <a:rPr lang="it-IT" sz="1800" dirty="0">
                <a:solidFill>
                  <a:srgbClr val="0070C0"/>
                </a:solidFill>
              </a:rPr>
              <a:t>primaria, attuato congiuntamente dal MIUR e dal CONI con l’obiettivo di promuovere e </a:t>
            </a:r>
            <a:r>
              <a:rPr lang="it-IT" sz="1800" dirty="0" smtClean="0">
                <a:solidFill>
                  <a:srgbClr val="0070C0"/>
                </a:solidFill>
              </a:rPr>
              <a:t>trasmettere il </a:t>
            </a:r>
            <a:r>
              <a:rPr lang="it-IT" sz="1800" dirty="0">
                <a:solidFill>
                  <a:srgbClr val="0070C0"/>
                </a:solidFill>
              </a:rPr>
              <a:t>valore della pratica sportiva nel tessuto sociale, quale fattore di benessere individuale, coesione </a:t>
            </a:r>
            <a:r>
              <a:rPr lang="it-IT" sz="1800" dirty="0" smtClean="0">
                <a:solidFill>
                  <a:srgbClr val="0070C0"/>
                </a:solidFill>
              </a:rPr>
              <a:t>e sviluppo </a:t>
            </a:r>
            <a:r>
              <a:rPr lang="it-IT" sz="1800" dirty="0">
                <a:solidFill>
                  <a:srgbClr val="0070C0"/>
                </a:solidFill>
              </a:rPr>
              <a:t>culturale ed economico.</a:t>
            </a:r>
          </a:p>
          <a:p>
            <a:r>
              <a:rPr lang="it-IT" sz="1800" dirty="0">
                <a:solidFill>
                  <a:srgbClr val="0070C0"/>
                </a:solidFill>
              </a:rPr>
              <a:t>L’insegnante titolare è affiancato da un consulente Esperto qualificato</a:t>
            </a:r>
            <a:r>
              <a:rPr lang="it-IT" sz="1800" dirty="0" smtClean="0">
                <a:solidFill>
                  <a:srgbClr val="0070C0"/>
                </a:solidFill>
              </a:rPr>
              <a:t>,</a:t>
            </a:r>
            <a:br>
              <a:rPr lang="it-IT" sz="1800" dirty="0" smtClean="0">
                <a:solidFill>
                  <a:srgbClr val="0070C0"/>
                </a:solidFill>
              </a:rPr>
            </a:br>
            <a:r>
              <a:rPr lang="it-IT" sz="1800" dirty="0" smtClean="0">
                <a:solidFill>
                  <a:srgbClr val="0070C0"/>
                </a:solidFill>
              </a:rPr>
              <a:t> </a:t>
            </a:r>
            <a:r>
              <a:rPr lang="it-IT" sz="1800" dirty="0">
                <a:solidFill>
                  <a:srgbClr val="0070C0"/>
                </a:solidFill>
              </a:rPr>
              <a:t>il </a:t>
            </a:r>
            <a:r>
              <a:rPr lang="it-IT" sz="1800" b="1" i="1" dirty="0">
                <a:solidFill>
                  <a:srgbClr val="0070C0"/>
                </a:solidFill>
              </a:rPr>
              <a:t>professor </a:t>
            </a:r>
            <a:r>
              <a:rPr lang="it-IT" sz="1800" b="1" i="1" dirty="0" err="1">
                <a:solidFill>
                  <a:srgbClr val="0070C0"/>
                </a:solidFill>
              </a:rPr>
              <a:t>Cristian</a:t>
            </a:r>
            <a:r>
              <a:rPr lang="it-IT" sz="1800" b="1" i="1" dirty="0">
                <a:solidFill>
                  <a:srgbClr val="0070C0"/>
                </a:solidFill>
              </a:rPr>
              <a:t> </a:t>
            </a:r>
            <a:r>
              <a:rPr lang="it-IT" sz="1800" b="1" i="1" dirty="0" smtClean="0">
                <a:solidFill>
                  <a:srgbClr val="0070C0"/>
                </a:solidFill>
              </a:rPr>
              <a:t>Lazzaro</a:t>
            </a:r>
            <a:r>
              <a:rPr lang="it-IT" sz="1800" dirty="0" smtClean="0">
                <a:solidFill>
                  <a:srgbClr val="0070C0"/>
                </a:solidFill>
              </a:rPr>
              <a:t>, che </a:t>
            </a:r>
            <a:r>
              <a:rPr lang="it-IT" sz="1800" dirty="0">
                <a:solidFill>
                  <a:srgbClr val="0070C0"/>
                </a:solidFill>
              </a:rPr>
              <a:t>in orario curriculare propone attività didattiche </a:t>
            </a:r>
            <a:r>
              <a:rPr lang="it-IT" sz="1800" dirty="0" smtClean="0">
                <a:solidFill>
                  <a:srgbClr val="0070C0"/>
                </a:solidFill>
              </a:rPr>
              <a:t/>
            </a:r>
            <a:br>
              <a:rPr lang="it-IT" sz="1800" dirty="0" smtClean="0">
                <a:solidFill>
                  <a:srgbClr val="0070C0"/>
                </a:solidFill>
              </a:rPr>
            </a:br>
            <a:r>
              <a:rPr lang="it-IT" sz="1800" dirty="0" smtClean="0">
                <a:solidFill>
                  <a:srgbClr val="0070C0"/>
                </a:solidFill>
              </a:rPr>
              <a:t>semplici </a:t>
            </a:r>
            <a:r>
              <a:rPr lang="it-IT" sz="1800" dirty="0">
                <a:solidFill>
                  <a:srgbClr val="0070C0"/>
                </a:solidFill>
              </a:rPr>
              <a:t>e divertenti diversificate per </a:t>
            </a:r>
            <a:r>
              <a:rPr lang="it-IT" sz="1800" dirty="0" smtClean="0">
                <a:solidFill>
                  <a:srgbClr val="0070C0"/>
                </a:solidFill>
              </a:rPr>
              <a:t>ciascuna classe</a:t>
            </a:r>
            <a:r>
              <a:rPr lang="it-IT" sz="1800" dirty="0">
                <a:solidFill>
                  <a:srgbClr val="0070C0"/>
                </a:solidFill>
              </a:rPr>
              <a:t>.</a:t>
            </a:r>
          </a:p>
          <a:p>
            <a:r>
              <a:rPr lang="it-IT" sz="1800" dirty="0">
                <a:solidFill>
                  <a:srgbClr val="0070C0"/>
                </a:solidFill>
              </a:rPr>
              <a:t>Le attività sono finalizzate all’acquisizione delle competenze motorie e di stili di vita attivi, nel</a:t>
            </a:r>
          </a:p>
          <a:p>
            <a:r>
              <a:rPr lang="it-IT" sz="1800" dirty="0">
                <a:solidFill>
                  <a:srgbClr val="0070C0"/>
                </a:solidFill>
              </a:rPr>
              <a:t>rispetto delle Indicazioni Ministeriali per il Curricolo. </a:t>
            </a:r>
            <a:r>
              <a:rPr lang="it-IT" sz="1800" dirty="0" smtClean="0">
                <a:solidFill>
                  <a:srgbClr val="0070C0"/>
                </a:solidFill>
              </a:rPr>
              <a:t/>
            </a:r>
            <a:br>
              <a:rPr lang="it-IT" sz="1800" dirty="0" smtClean="0">
                <a:solidFill>
                  <a:srgbClr val="0070C0"/>
                </a:solidFill>
              </a:rPr>
            </a:br>
            <a:r>
              <a:rPr lang="it-IT" sz="1800" dirty="0" smtClean="0">
                <a:solidFill>
                  <a:srgbClr val="0070C0"/>
                </a:solidFill>
              </a:rPr>
              <a:t>Attraverso </a:t>
            </a:r>
            <a:r>
              <a:rPr lang="it-IT" sz="1800" dirty="0">
                <a:solidFill>
                  <a:srgbClr val="0070C0"/>
                </a:solidFill>
              </a:rPr>
              <a:t>il movimento, infatti, il </a:t>
            </a:r>
            <a:r>
              <a:rPr lang="it-IT" sz="1800" dirty="0" smtClean="0">
                <a:solidFill>
                  <a:srgbClr val="0070C0"/>
                </a:solidFill>
              </a:rPr>
              <a:t>bambino può </a:t>
            </a:r>
            <a:r>
              <a:rPr lang="it-IT" sz="1800" dirty="0">
                <a:solidFill>
                  <a:srgbClr val="0070C0"/>
                </a:solidFill>
              </a:rPr>
              <a:t>esplorare lo spazio, conoscere il suo corpo, comunicare e relazionarsi con gli altri; </a:t>
            </a:r>
            <a:r>
              <a:rPr lang="it-IT" sz="1800" dirty="0" smtClean="0">
                <a:solidFill>
                  <a:srgbClr val="0070C0"/>
                </a:solidFill>
              </a:rPr>
              <a:t/>
            </a:r>
            <a:br>
              <a:rPr lang="it-IT" sz="1800" dirty="0" smtClean="0">
                <a:solidFill>
                  <a:srgbClr val="0070C0"/>
                </a:solidFill>
              </a:rPr>
            </a:br>
            <a:r>
              <a:rPr lang="it-IT" sz="1800" dirty="0" smtClean="0">
                <a:solidFill>
                  <a:srgbClr val="0070C0"/>
                </a:solidFill>
              </a:rPr>
              <a:t>l’educazione motoria </a:t>
            </a:r>
            <a:r>
              <a:rPr lang="it-IT" sz="1800" dirty="0">
                <a:solidFill>
                  <a:srgbClr val="0070C0"/>
                </a:solidFill>
              </a:rPr>
              <a:t>– vissuta in forma ludica e divertente – diviene, dunque, </a:t>
            </a:r>
            <a:r>
              <a:rPr lang="it-IT" sz="1800" dirty="0" smtClean="0">
                <a:solidFill>
                  <a:srgbClr val="0070C0"/>
                </a:solidFill>
              </a:rPr>
              <a:t>l</a:t>
            </a:r>
            <a:br>
              <a:rPr lang="it-IT" sz="1800" dirty="0" smtClean="0">
                <a:solidFill>
                  <a:srgbClr val="0070C0"/>
                </a:solidFill>
              </a:rPr>
            </a:br>
            <a:r>
              <a:rPr lang="it-IT" sz="1800" dirty="0" smtClean="0">
                <a:solidFill>
                  <a:srgbClr val="0070C0"/>
                </a:solidFill>
              </a:rPr>
              <a:t>’occasione </a:t>
            </a:r>
            <a:r>
              <a:rPr lang="it-IT" sz="1800" dirty="0">
                <a:solidFill>
                  <a:srgbClr val="0070C0"/>
                </a:solidFill>
              </a:rPr>
              <a:t>per </a:t>
            </a:r>
            <a:r>
              <a:rPr lang="it-IT" sz="1800" dirty="0" smtClean="0">
                <a:solidFill>
                  <a:srgbClr val="0070C0"/>
                </a:solidFill>
              </a:rPr>
              <a:t>promuovere esperienze </a:t>
            </a:r>
            <a:r>
              <a:rPr lang="it-IT" sz="1800" dirty="0">
                <a:solidFill>
                  <a:srgbClr val="0070C0"/>
                </a:solidFill>
              </a:rPr>
              <a:t>cognitive, sociali, culturali ed affettive.</a:t>
            </a:r>
          </a:p>
          <a:p>
            <a:r>
              <a:rPr lang="it-IT" sz="1800" i="1" dirty="0" smtClean="0">
                <a:solidFill>
                  <a:srgbClr val="0070C0"/>
                </a:solidFill>
              </a:rPr>
              <a:t/>
            </a:r>
            <a:br>
              <a:rPr lang="it-IT" sz="1800" i="1" dirty="0" smtClean="0">
                <a:solidFill>
                  <a:srgbClr val="0070C0"/>
                </a:solidFill>
              </a:rPr>
            </a:br>
            <a:r>
              <a:rPr lang="it-IT" sz="2000" b="1" i="1" dirty="0" smtClean="0">
                <a:solidFill>
                  <a:srgbClr val="0070C0"/>
                </a:solidFill>
              </a:rPr>
              <a:t>Un’attività </a:t>
            </a:r>
            <a:r>
              <a:rPr lang="it-IT" sz="2000" b="1" i="1" dirty="0">
                <a:solidFill>
                  <a:srgbClr val="0070C0"/>
                </a:solidFill>
              </a:rPr>
              <a:t>che non discrimina, non annoia, non seleziona, </a:t>
            </a:r>
            <a:r>
              <a:rPr lang="it-IT" sz="2000" b="1" i="1" dirty="0" smtClean="0">
                <a:solidFill>
                  <a:srgbClr val="0070C0"/>
                </a:solidFill>
              </a:rPr>
              <a:t/>
            </a:r>
            <a:br>
              <a:rPr lang="it-IT" sz="2000" b="1" i="1" dirty="0" smtClean="0">
                <a:solidFill>
                  <a:srgbClr val="0070C0"/>
                </a:solidFill>
              </a:rPr>
            </a:br>
            <a:r>
              <a:rPr lang="it-IT" sz="2000" b="1" i="1" dirty="0" smtClean="0">
                <a:solidFill>
                  <a:srgbClr val="0070C0"/>
                </a:solidFill>
              </a:rPr>
              <a:t>permettendo </a:t>
            </a:r>
            <a:r>
              <a:rPr lang="it-IT" sz="2000" b="1" i="1" dirty="0">
                <a:solidFill>
                  <a:srgbClr val="0070C0"/>
                </a:solidFill>
              </a:rPr>
              <a:t>a tutti gli alunni </a:t>
            </a:r>
            <a:endParaRPr lang="it-IT" sz="2000" b="1" i="1" dirty="0" smtClean="0">
              <a:solidFill>
                <a:srgbClr val="0070C0"/>
              </a:solidFill>
            </a:endParaRPr>
          </a:p>
          <a:p>
            <a:r>
              <a:rPr lang="it-IT" sz="2000" b="1" i="1" dirty="0">
                <a:solidFill>
                  <a:srgbClr val="0070C0"/>
                </a:solidFill>
              </a:rPr>
              <a:t>l</a:t>
            </a:r>
            <a:r>
              <a:rPr lang="it-IT" sz="2000" b="1" i="1" dirty="0" smtClean="0">
                <a:solidFill>
                  <a:srgbClr val="0070C0"/>
                </a:solidFill>
              </a:rPr>
              <a:t>a più ampia </a:t>
            </a:r>
            <a:r>
              <a:rPr lang="it-IT" sz="2000" b="1" i="1" dirty="0">
                <a:solidFill>
                  <a:srgbClr val="0070C0"/>
                </a:solidFill>
              </a:rPr>
              <a:t>partecipazione nel rispetto delle molteplici diversità</a:t>
            </a:r>
            <a:endParaRPr lang="it-IT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DOCUME~1\fiorano\IMPOST~1\Temp\Rar$DR31.468\PICT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DOCUME~1\fiorano\IMPOST~1\Temp\Rar$DR32.828\PICT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</Words>
  <Application>Microsoft Office PowerPoint</Application>
  <PresentationFormat>Presentazione su schermo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PROGETTO  “ALFABETIZZAZIONE MOTORIA”</vt:lpstr>
      <vt:lpstr>Diapositiva 2</vt:lpstr>
      <vt:lpstr>Diapositiva 3</vt:lpstr>
      <vt:lpstr>Diapositiva 4</vt:lpstr>
    </vt:vector>
  </TitlesOfParts>
  <Company>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 “ALFABETIZZAZIONE MOTORIA”</dc:title>
  <dc:creator>fi</dc:creator>
  <cp:lastModifiedBy>fi</cp:lastModifiedBy>
  <cp:revision>1</cp:revision>
  <dcterms:created xsi:type="dcterms:W3CDTF">2013-04-15T11:38:15Z</dcterms:created>
  <dcterms:modified xsi:type="dcterms:W3CDTF">2013-04-15T11:44:58Z</dcterms:modified>
</cp:coreProperties>
</file>